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5" r:id="rId4"/>
    <p:sldId id="286" r:id="rId5"/>
    <p:sldId id="287" r:id="rId6"/>
    <p:sldId id="295" r:id="rId7"/>
    <p:sldId id="288" r:id="rId8"/>
    <p:sldId id="289" r:id="rId9"/>
    <p:sldId id="290" r:id="rId10"/>
    <p:sldId id="291" r:id="rId11"/>
    <p:sldId id="294" r:id="rId12"/>
    <p:sldId id="293"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96" r:id="rId28"/>
    <p:sldId id="297" r:id="rId29"/>
    <p:sldId id="272" r:id="rId30"/>
    <p:sldId id="275" r:id="rId31"/>
    <p:sldId id="273" r:id="rId32"/>
    <p:sldId id="274" r:id="rId33"/>
    <p:sldId id="277" r:id="rId34"/>
    <p:sldId id="278" r:id="rId35"/>
    <p:sldId id="279" r:id="rId36"/>
    <p:sldId id="280" r:id="rId37"/>
    <p:sldId id="302" r:id="rId38"/>
    <p:sldId id="281" r:id="rId39"/>
    <p:sldId id="282" r:id="rId40"/>
    <p:sldId id="298" r:id="rId41"/>
    <p:sldId id="301" r:id="rId42"/>
    <p:sldId id="300" r:id="rId43"/>
    <p:sldId id="299" r:id="rId44"/>
    <p:sldId id="305" r:id="rId45"/>
    <p:sldId id="304" r:id="rId46"/>
    <p:sldId id="306" r:id="rId47"/>
    <p:sldId id="303" r:id="rId48"/>
    <p:sldId id="307" r:id="rId49"/>
    <p:sldId id="283" r:id="rId50"/>
    <p:sldId id="308" r:id="rId51"/>
    <p:sldId id="309" r:id="rId52"/>
    <p:sldId id="27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51" autoAdjust="0"/>
  </p:normalViewPr>
  <p:slideViewPr>
    <p:cSldViewPr snapToGrid="0">
      <p:cViewPr varScale="1">
        <p:scale>
          <a:sx n="80" d="100"/>
          <a:sy n="80"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823D9-15C2-AD7B-527D-59BCA296C3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47291A-6609-8F3C-5F91-EC3A19D91B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294647D-F039-ADBA-11EE-649EEB39BA92}"/>
              </a:ext>
            </a:extLst>
          </p:cNvPr>
          <p:cNvSpPr>
            <a:spLocks noGrp="1"/>
          </p:cNvSpPr>
          <p:nvPr>
            <p:ph type="dt" sz="half" idx="10"/>
          </p:nvPr>
        </p:nvSpPr>
        <p:spPr/>
        <p:txBody>
          <a:bodyPr/>
          <a:lstStyle/>
          <a:p>
            <a:fld id="{502B6613-1A1E-4ED3-B910-09A38F99C105}" type="datetimeFigureOut">
              <a:rPr lang="en-IN" smtClean="0"/>
              <a:t>12-02-2024</a:t>
            </a:fld>
            <a:endParaRPr lang="en-IN"/>
          </a:p>
        </p:txBody>
      </p:sp>
      <p:sp>
        <p:nvSpPr>
          <p:cNvPr id="5" name="Footer Placeholder 4">
            <a:extLst>
              <a:ext uri="{FF2B5EF4-FFF2-40B4-BE49-F238E27FC236}">
                <a16:creationId xmlns:a16="http://schemas.microsoft.com/office/drawing/2014/main" id="{B9C550BE-3476-2D51-D160-BF04F4131A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033ACE-ABEC-D2C9-FB28-E8A6C598AC59}"/>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2266923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2315-835E-479E-49D2-CAF722FC5B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63DCD9-9323-77CC-35DB-247291871A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67D75F-06DA-A3C2-23C7-A3725F19DB04}"/>
              </a:ext>
            </a:extLst>
          </p:cNvPr>
          <p:cNvSpPr>
            <a:spLocks noGrp="1"/>
          </p:cNvSpPr>
          <p:nvPr>
            <p:ph type="dt" sz="half" idx="10"/>
          </p:nvPr>
        </p:nvSpPr>
        <p:spPr/>
        <p:txBody>
          <a:bodyPr/>
          <a:lstStyle/>
          <a:p>
            <a:fld id="{502B6613-1A1E-4ED3-B910-09A38F99C105}" type="datetimeFigureOut">
              <a:rPr lang="en-IN" smtClean="0"/>
              <a:t>12-02-2024</a:t>
            </a:fld>
            <a:endParaRPr lang="en-IN"/>
          </a:p>
        </p:txBody>
      </p:sp>
      <p:sp>
        <p:nvSpPr>
          <p:cNvPr id="5" name="Footer Placeholder 4">
            <a:extLst>
              <a:ext uri="{FF2B5EF4-FFF2-40B4-BE49-F238E27FC236}">
                <a16:creationId xmlns:a16="http://schemas.microsoft.com/office/drawing/2014/main" id="{1F387A65-77C5-5D92-6362-4E4FE91551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92B3DB-EFB9-295B-FD5F-2C300467347B}"/>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2975697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6A7347-1FB5-A947-1D83-A250725F75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DB0064-AEC3-DAF9-23EE-51CEF753A4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931A78-065E-0466-E7F3-F3BBD0D8044F}"/>
              </a:ext>
            </a:extLst>
          </p:cNvPr>
          <p:cNvSpPr>
            <a:spLocks noGrp="1"/>
          </p:cNvSpPr>
          <p:nvPr>
            <p:ph type="dt" sz="half" idx="10"/>
          </p:nvPr>
        </p:nvSpPr>
        <p:spPr/>
        <p:txBody>
          <a:bodyPr/>
          <a:lstStyle/>
          <a:p>
            <a:fld id="{502B6613-1A1E-4ED3-B910-09A38F99C105}" type="datetimeFigureOut">
              <a:rPr lang="en-IN" smtClean="0"/>
              <a:t>12-02-2024</a:t>
            </a:fld>
            <a:endParaRPr lang="en-IN"/>
          </a:p>
        </p:txBody>
      </p:sp>
      <p:sp>
        <p:nvSpPr>
          <p:cNvPr id="5" name="Footer Placeholder 4">
            <a:extLst>
              <a:ext uri="{FF2B5EF4-FFF2-40B4-BE49-F238E27FC236}">
                <a16:creationId xmlns:a16="http://schemas.microsoft.com/office/drawing/2014/main" id="{27EEA74D-41F1-537C-194F-2AC3F8E60F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A3AD5A-B4CE-ACB6-6C18-A67BA23055A8}"/>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2324375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DAFA-CA55-AE32-4517-4702A7DDA8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610F62-A986-7215-7575-2D3ADB335C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2C0395-C8CE-EC97-682F-4A964185DD32}"/>
              </a:ext>
            </a:extLst>
          </p:cNvPr>
          <p:cNvSpPr>
            <a:spLocks noGrp="1"/>
          </p:cNvSpPr>
          <p:nvPr>
            <p:ph type="dt" sz="half" idx="10"/>
          </p:nvPr>
        </p:nvSpPr>
        <p:spPr/>
        <p:txBody>
          <a:bodyPr/>
          <a:lstStyle/>
          <a:p>
            <a:fld id="{502B6613-1A1E-4ED3-B910-09A38F99C105}" type="datetimeFigureOut">
              <a:rPr lang="en-IN" smtClean="0"/>
              <a:t>12-02-2024</a:t>
            </a:fld>
            <a:endParaRPr lang="en-IN"/>
          </a:p>
        </p:txBody>
      </p:sp>
      <p:sp>
        <p:nvSpPr>
          <p:cNvPr id="5" name="Footer Placeholder 4">
            <a:extLst>
              <a:ext uri="{FF2B5EF4-FFF2-40B4-BE49-F238E27FC236}">
                <a16:creationId xmlns:a16="http://schemas.microsoft.com/office/drawing/2014/main" id="{630C1A62-C311-8804-6344-5DA144E783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B396BA-7999-4E1A-8460-D12D43827526}"/>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3452380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D827-807F-253B-C4B3-9A43CBDED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9504D1-0CB1-2AD8-9330-5316946961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CC2BF2-87D6-15CF-F7BD-7C94A0B7279A}"/>
              </a:ext>
            </a:extLst>
          </p:cNvPr>
          <p:cNvSpPr>
            <a:spLocks noGrp="1"/>
          </p:cNvSpPr>
          <p:nvPr>
            <p:ph type="dt" sz="half" idx="10"/>
          </p:nvPr>
        </p:nvSpPr>
        <p:spPr/>
        <p:txBody>
          <a:bodyPr/>
          <a:lstStyle/>
          <a:p>
            <a:fld id="{502B6613-1A1E-4ED3-B910-09A38F99C105}" type="datetimeFigureOut">
              <a:rPr lang="en-IN" smtClean="0"/>
              <a:t>12-02-2024</a:t>
            </a:fld>
            <a:endParaRPr lang="en-IN"/>
          </a:p>
        </p:txBody>
      </p:sp>
      <p:sp>
        <p:nvSpPr>
          <p:cNvPr id="5" name="Footer Placeholder 4">
            <a:extLst>
              <a:ext uri="{FF2B5EF4-FFF2-40B4-BE49-F238E27FC236}">
                <a16:creationId xmlns:a16="http://schemas.microsoft.com/office/drawing/2014/main" id="{D18BF9DF-4805-4F24-5087-B8F4AC468D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B82DA9-6376-D9FB-D9EC-648D45D05744}"/>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2461554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B4A9E-DA8D-619C-AA82-211CC0A3F2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247AAB-4550-4324-0064-9BFBBF8BAE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242AEAB-47C5-68C3-C784-D6E1C1596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1823483-BB1C-1473-57B8-FE28E8ADA1BD}"/>
              </a:ext>
            </a:extLst>
          </p:cNvPr>
          <p:cNvSpPr>
            <a:spLocks noGrp="1"/>
          </p:cNvSpPr>
          <p:nvPr>
            <p:ph type="dt" sz="half" idx="10"/>
          </p:nvPr>
        </p:nvSpPr>
        <p:spPr/>
        <p:txBody>
          <a:bodyPr/>
          <a:lstStyle/>
          <a:p>
            <a:fld id="{502B6613-1A1E-4ED3-B910-09A38F99C105}" type="datetimeFigureOut">
              <a:rPr lang="en-IN" smtClean="0"/>
              <a:t>12-02-2024</a:t>
            </a:fld>
            <a:endParaRPr lang="en-IN"/>
          </a:p>
        </p:txBody>
      </p:sp>
      <p:sp>
        <p:nvSpPr>
          <p:cNvPr id="6" name="Footer Placeholder 5">
            <a:extLst>
              <a:ext uri="{FF2B5EF4-FFF2-40B4-BE49-F238E27FC236}">
                <a16:creationId xmlns:a16="http://schemas.microsoft.com/office/drawing/2014/main" id="{F6D6B2E3-F571-109D-B7BD-30FF3E9C10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2F36CC-A9BF-8A85-5B14-E97217F6DBF7}"/>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2355038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DF3E-5A29-DEE3-AAB5-D4A665CF89A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50BC4B-3E57-1822-22B8-3EA259B1ED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7A2B9C-B302-520A-07ED-72A517D10A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C67C8D-4ACB-CE81-4D74-9994A180D9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CACA8F-8A90-2FA4-9A9A-05F955522A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DE0CAF-D842-4395-87E1-5587A11D2FAD}"/>
              </a:ext>
            </a:extLst>
          </p:cNvPr>
          <p:cNvSpPr>
            <a:spLocks noGrp="1"/>
          </p:cNvSpPr>
          <p:nvPr>
            <p:ph type="dt" sz="half" idx="10"/>
          </p:nvPr>
        </p:nvSpPr>
        <p:spPr/>
        <p:txBody>
          <a:bodyPr/>
          <a:lstStyle/>
          <a:p>
            <a:fld id="{502B6613-1A1E-4ED3-B910-09A38F99C105}" type="datetimeFigureOut">
              <a:rPr lang="en-IN" smtClean="0"/>
              <a:t>12-02-2024</a:t>
            </a:fld>
            <a:endParaRPr lang="en-IN"/>
          </a:p>
        </p:txBody>
      </p:sp>
      <p:sp>
        <p:nvSpPr>
          <p:cNvPr id="8" name="Footer Placeholder 7">
            <a:extLst>
              <a:ext uri="{FF2B5EF4-FFF2-40B4-BE49-F238E27FC236}">
                <a16:creationId xmlns:a16="http://schemas.microsoft.com/office/drawing/2014/main" id="{753EFFA6-12D8-5CF3-BBB1-D4A526CCFA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04BBA6B-4873-659D-B0DF-3CAE05115A45}"/>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1289122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0691-E72B-16E6-F0DB-91EDD951FE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28DFFD-162A-575B-9938-F06405CA89F9}"/>
              </a:ext>
            </a:extLst>
          </p:cNvPr>
          <p:cNvSpPr>
            <a:spLocks noGrp="1"/>
          </p:cNvSpPr>
          <p:nvPr>
            <p:ph type="dt" sz="half" idx="10"/>
          </p:nvPr>
        </p:nvSpPr>
        <p:spPr/>
        <p:txBody>
          <a:bodyPr/>
          <a:lstStyle/>
          <a:p>
            <a:fld id="{502B6613-1A1E-4ED3-B910-09A38F99C105}" type="datetimeFigureOut">
              <a:rPr lang="en-IN" smtClean="0"/>
              <a:t>12-02-2024</a:t>
            </a:fld>
            <a:endParaRPr lang="en-IN"/>
          </a:p>
        </p:txBody>
      </p:sp>
      <p:sp>
        <p:nvSpPr>
          <p:cNvPr id="4" name="Footer Placeholder 3">
            <a:extLst>
              <a:ext uri="{FF2B5EF4-FFF2-40B4-BE49-F238E27FC236}">
                <a16:creationId xmlns:a16="http://schemas.microsoft.com/office/drawing/2014/main" id="{B0FDFE65-48DA-A22C-B92C-084827AF655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941999-819D-8CAD-E45B-F27A5B6D2CAB}"/>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386750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A9876A-3804-2331-8012-93BDDFFA831E}"/>
              </a:ext>
            </a:extLst>
          </p:cNvPr>
          <p:cNvSpPr>
            <a:spLocks noGrp="1"/>
          </p:cNvSpPr>
          <p:nvPr>
            <p:ph type="dt" sz="half" idx="10"/>
          </p:nvPr>
        </p:nvSpPr>
        <p:spPr/>
        <p:txBody>
          <a:bodyPr/>
          <a:lstStyle/>
          <a:p>
            <a:fld id="{502B6613-1A1E-4ED3-B910-09A38F99C105}" type="datetimeFigureOut">
              <a:rPr lang="en-IN" smtClean="0"/>
              <a:t>12-02-2024</a:t>
            </a:fld>
            <a:endParaRPr lang="en-IN"/>
          </a:p>
        </p:txBody>
      </p:sp>
      <p:sp>
        <p:nvSpPr>
          <p:cNvPr id="3" name="Footer Placeholder 2">
            <a:extLst>
              <a:ext uri="{FF2B5EF4-FFF2-40B4-BE49-F238E27FC236}">
                <a16:creationId xmlns:a16="http://schemas.microsoft.com/office/drawing/2014/main" id="{CA29E879-2EF7-84B2-7481-E31DA354905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549708-D45E-F86B-AF92-443360C50592}"/>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3957548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DA87-AB50-9DB8-5E43-244E4137CD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E1BA90F-8C33-6790-7C06-869B75F5CF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2DBB197-3DF9-C4E2-DFDF-A275B64EE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86BD94-0DAF-DD40-8174-AF91EFE86B89}"/>
              </a:ext>
            </a:extLst>
          </p:cNvPr>
          <p:cNvSpPr>
            <a:spLocks noGrp="1"/>
          </p:cNvSpPr>
          <p:nvPr>
            <p:ph type="dt" sz="half" idx="10"/>
          </p:nvPr>
        </p:nvSpPr>
        <p:spPr/>
        <p:txBody>
          <a:bodyPr/>
          <a:lstStyle/>
          <a:p>
            <a:fld id="{502B6613-1A1E-4ED3-B910-09A38F99C105}" type="datetimeFigureOut">
              <a:rPr lang="en-IN" smtClean="0"/>
              <a:t>12-02-2024</a:t>
            </a:fld>
            <a:endParaRPr lang="en-IN"/>
          </a:p>
        </p:txBody>
      </p:sp>
      <p:sp>
        <p:nvSpPr>
          <p:cNvPr id="6" name="Footer Placeholder 5">
            <a:extLst>
              <a:ext uri="{FF2B5EF4-FFF2-40B4-BE49-F238E27FC236}">
                <a16:creationId xmlns:a16="http://schemas.microsoft.com/office/drawing/2014/main" id="{24F64AEB-6015-F4B0-ABF6-BFF93D8C66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AEC330-3EBD-3DB6-CFEF-0478B20BF269}"/>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1298635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B5CD4-2110-5EA6-3D2F-A5C7BE506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4E1093-DC26-5088-7BF5-5B2A5A06B0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5EF4F02-79D8-AF2D-C402-8C2E43074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291A7-EFDC-9D9A-1D97-45B21FC7A984}"/>
              </a:ext>
            </a:extLst>
          </p:cNvPr>
          <p:cNvSpPr>
            <a:spLocks noGrp="1"/>
          </p:cNvSpPr>
          <p:nvPr>
            <p:ph type="dt" sz="half" idx="10"/>
          </p:nvPr>
        </p:nvSpPr>
        <p:spPr/>
        <p:txBody>
          <a:bodyPr/>
          <a:lstStyle/>
          <a:p>
            <a:fld id="{502B6613-1A1E-4ED3-B910-09A38F99C105}" type="datetimeFigureOut">
              <a:rPr lang="en-IN" smtClean="0"/>
              <a:t>12-02-2024</a:t>
            </a:fld>
            <a:endParaRPr lang="en-IN"/>
          </a:p>
        </p:txBody>
      </p:sp>
      <p:sp>
        <p:nvSpPr>
          <p:cNvPr id="6" name="Footer Placeholder 5">
            <a:extLst>
              <a:ext uri="{FF2B5EF4-FFF2-40B4-BE49-F238E27FC236}">
                <a16:creationId xmlns:a16="http://schemas.microsoft.com/office/drawing/2014/main" id="{630EB602-7639-AAE3-94C6-F267F38D9A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7B3933-1A00-4C06-ECFC-9583CC6D9D1C}"/>
              </a:ext>
            </a:extLst>
          </p:cNvPr>
          <p:cNvSpPr>
            <a:spLocks noGrp="1"/>
          </p:cNvSpPr>
          <p:nvPr>
            <p:ph type="sldNum" sz="quarter" idx="12"/>
          </p:nvPr>
        </p:nvSpPr>
        <p:spPr/>
        <p:txBody>
          <a:bodyPr/>
          <a:lstStyle/>
          <a:p>
            <a:fld id="{F9E3C99B-96E8-491B-9E16-7F7DE2511001}" type="slidenum">
              <a:rPr lang="en-IN" smtClean="0"/>
              <a:t>‹#›</a:t>
            </a:fld>
            <a:endParaRPr lang="en-IN"/>
          </a:p>
        </p:txBody>
      </p:sp>
    </p:spTree>
    <p:extLst>
      <p:ext uri="{BB962C8B-B14F-4D97-AF65-F5344CB8AC3E}">
        <p14:creationId xmlns:p14="http://schemas.microsoft.com/office/powerpoint/2010/main" val="3815331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C03692-CAC2-B268-2FC5-6F04C52892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CFAC3D-C22C-E985-D036-FE6327A73C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2C462-9F51-659A-76CD-B998FD5A9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B6613-1A1E-4ED3-B910-09A38F99C105}" type="datetimeFigureOut">
              <a:rPr lang="en-IN" smtClean="0"/>
              <a:t>12-02-2024</a:t>
            </a:fld>
            <a:endParaRPr lang="en-IN"/>
          </a:p>
        </p:txBody>
      </p:sp>
      <p:sp>
        <p:nvSpPr>
          <p:cNvPr id="5" name="Footer Placeholder 4">
            <a:extLst>
              <a:ext uri="{FF2B5EF4-FFF2-40B4-BE49-F238E27FC236}">
                <a16:creationId xmlns:a16="http://schemas.microsoft.com/office/drawing/2014/main" id="{915F68E9-8AF5-1B05-9289-1803DEDF57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4E33E1F-11E2-0737-99C4-EC30EE5583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E3C99B-96E8-491B-9E16-7F7DE2511001}" type="slidenum">
              <a:rPr lang="en-IN" smtClean="0"/>
              <a:t>‹#›</a:t>
            </a:fld>
            <a:endParaRPr lang="en-IN"/>
          </a:p>
        </p:txBody>
      </p:sp>
    </p:spTree>
    <p:extLst>
      <p:ext uri="{BB962C8B-B14F-4D97-AF65-F5344CB8AC3E}">
        <p14:creationId xmlns:p14="http://schemas.microsoft.com/office/powerpoint/2010/main" val="1955191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977E-2B5A-D5E0-D174-B8D39ACAAF45}"/>
              </a:ext>
            </a:extLst>
          </p:cNvPr>
          <p:cNvSpPr>
            <a:spLocks noGrp="1"/>
          </p:cNvSpPr>
          <p:nvPr>
            <p:ph type="title"/>
          </p:nvPr>
        </p:nvSpPr>
        <p:spPr/>
        <p:txBody>
          <a:bodyPr>
            <a:normAutofit/>
          </a:bodyPr>
          <a:lstStyle/>
          <a:p>
            <a:pPr algn="ctr"/>
            <a:r>
              <a:rPr lang="en-IN" sz="5400" dirty="0"/>
              <a:t>API</a:t>
            </a:r>
          </a:p>
        </p:txBody>
      </p:sp>
      <p:sp>
        <p:nvSpPr>
          <p:cNvPr id="6" name="Text Placeholder 5">
            <a:extLst>
              <a:ext uri="{FF2B5EF4-FFF2-40B4-BE49-F238E27FC236}">
                <a16:creationId xmlns:a16="http://schemas.microsoft.com/office/drawing/2014/main" id="{1687EE60-126B-23DB-F9FB-D17A2E896E82}"/>
              </a:ext>
            </a:extLst>
          </p:cNvPr>
          <p:cNvSpPr>
            <a:spLocks noGrp="1"/>
          </p:cNvSpPr>
          <p:nvPr>
            <p:ph type="body" sz="half" idx="2"/>
          </p:nvPr>
        </p:nvSpPr>
        <p:spPr/>
        <p:txBody>
          <a:bodyPr/>
          <a:lstStyle/>
          <a:p>
            <a:pPr algn="ctr"/>
            <a:endParaRPr lang="en-IN" b="1" dirty="0"/>
          </a:p>
          <a:p>
            <a:pPr algn="ctr"/>
            <a:r>
              <a:rPr lang="en-IN" b="1" dirty="0"/>
              <a:t>Application Programming Interface</a:t>
            </a:r>
          </a:p>
          <a:p>
            <a:endParaRPr lang="en-IN" dirty="0"/>
          </a:p>
        </p:txBody>
      </p:sp>
      <p:pic>
        <p:nvPicPr>
          <p:cNvPr id="7" name="Picture Placeholder 6">
            <a:extLst>
              <a:ext uri="{FF2B5EF4-FFF2-40B4-BE49-F238E27FC236}">
                <a16:creationId xmlns:a16="http://schemas.microsoft.com/office/drawing/2014/main" id="{46D8EC29-2FEF-5DB3-E646-EFAFD2DE9FAE}"/>
              </a:ext>
            </a:extLst>
          </p:cNvPr>
          <p:cNvPicPr>
            <a:picLocks noGrp="1" noChangeAspect="1"/>
          </p:cNvPicPr>
          <p:nvPr>
            <p:ph type="pic" idx="1"/>
          </p:nvPr>
        </p:nvPicPr>
        <p:blipFill>
          <a:blip r:embed="rId2"/>
          <a:srcRect l="7334" r="7334"/>
          <a:stretch>
            <a:fillRect/>
          </a:stretch>
        </p:blipFill>
        <p:spPr>
          <a:xfrm>
            <a:off x="5143437" y="788601"/>
            <a:ext cx="6423723" cy="5280797"/>
          </a:xfrm>
          <a:prstGeom prst="rect">
            <a:avLst/>
          </a:prstGeom>
        </p:spPr>
      </p:pic>
    </p:spTree>
    <p:extLst>
      <p:ext uri="{BB962C8B-B14F-4D97-AF65-F5344CB8AC3E}">
        <p14:creationId xmlns:p14="http://schemas.microsoft.com/office/powerpoint/2010/main" val="165790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2574F-8F00-E2F7-1F5A-96F5CFAEBB3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EA31CF14-F81C-0544-B64B-CC6C4A28BB95}"/>
              </a:ext>
            </a:extLst>
          </p:cNvPr>
          <p:cNvPicPr>
            <a:picLocks noGrp="1" noChangeAspect="1"/>
          </p:cNvPicPr>
          <p:nvPr>
            <p:ph idx="1"/>
          </p:nvPr>
        </p:nvPicPr>
        <p:blipFill>
          <a:blip r:embed="rId2"/>
          <a:stretch>
            <a:fillRect/>
          </a:stretch>
        </p:blipFill>
        <p:spPr>
          <a:xfrm>
            <a:off x="0" y="45720"/>
            <a:ext cx="12192000" cy="6497053"/>
          </a:xfrm>
          <a:prstGeom prst="rect">
            <a:avLst/>
          </a:prstGeom>
        </p:spPr>
      </p:pic>
    </p:spTree>
    <p:extLst>
      <p:ext uri="{BB962C8B-B14F-4D97-AF65-F5344CB8AC3E}">
        <p14:creationId xmlns:p14="http://schemas.microsoft.com/office/powerpoint/2010/main" val="626710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F053BB-25CA-8811-761B-AA4D539E85FA}"/>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15CA1778-0422-C5E5-5673-585796C7B234}"/>
              </a:ext>
            </a:extLst>
          </p:cNvPr>
          <p:cNvPicPr>
            <a:picLocks noGrp="1" noChangeAspect="1"/>
          </p:cNvPicPr>
          <p:nvPr>
            <p:ph idx="1"/>
          </p:nvPr>
        </p:nvPicPr>
        <p:blipFill>
          <a:blip r:embed="rId2"/>
          <a:stretch>
            <a:fillRect/>
          </a:stretch>
        </p:blipFill>
        <p:spPr>
          <a:xfrm>
            <a:off x="838200" y="240632"/>
            <a:ext cx="10214811" cy="6128084"/>
          </a:xfrm>
          <a:prstGeom prst="rect">
            <a:avLst/>
          </a:prstGeom>
        </p:spPr>
      </p:pic>
    </p:spTree>
    <p:extLst>
      <p:ext uri="{BB962C8B-B14F-4D97-AF65-F5344CB8AC3E}">
        <p14:creationId xmlns:p14="http://schemas.microsoft.com/office/powerpoint/2010/main" val="38325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C4898E-FF05-E953-9BA4-EA9BEEAAC772}"/>
              </a:ext>
            </a:extLst>
          </p:cNvPr>
          <p:cNvSpPr>
            <a:spLocks noGrp="1"/>
          </p:cNvSpPr>
          <p:nvPr>
            <p:ph type="title"/>
          </p:nvPr>
        </p:nvSpPr>
        <p:spPr/>
        <p:txBody>
          <a:bodyPr/>
          <a:lstStyle/>
          <a:p>
            <a:endParaRPr lang="en-IN"/>
          </a:p>
        </p:txBody>
      </p:sp>
      <p:pic>
        <p:nvPicPr>
          <p:cNvPr id="8" name="Content Placeholder 7">
            <a:extLst>
              <a:ext uri="{FF2B5EF4-FFF2-40B4-BE49-F238E27FC236}">
                <a16:creationId xmlns:a16="http://schemas.microsoft.com/office/drawing/2014/main" id="{B577E4BE-F6B3-62A0-1030-19AE951F73C4}"/>
              </a:ext>
            </a:extLst>
          </p:cNvPr>
          <p:cNvPicPr>
            <a:picLocks noGrp="1" noChangeAspect="1"/>
          </p:cNvPicPr>
          <p:nvPr>
            <p:ph idx="1"/>
          </p:nvPr>
        </p:nvPicPr>
        <p:blipFill>
          <a:blip r:embed="rId2"/>
          <a:stretch>
            <a:fillRect/>
          </a:stretch>
        </p:blipFill>
        <p:spPr>
          <a:xfrm>
            <a:off x="5037221" y="1"/>
            <a:ext cx="6833937" cy="6352672"/>
          </a:xfrm>
          <a:prstGeom prst="rect">
            <a:avLst/>
          </a:prstGeom>
        </p:spPr>
      </p:pic>
      <p:pic>
        <p:nvPicPr>
          <p:cNvPr id="7" name="Picture 6">
            <a:extLst>
              <a:ext uri="{FF2B5EF4-FFF2-40B4-BE49-F238E27FC236}">
                <a16:creationId xmlns:a16="http://schemas.microsoft.com/office/drawing/2014/main" id="{AB20920C-0952-34FA-C578-93F20C6A76E4}"/>
              </a:ext>
            </a:extLst>
          </p:cNvPr>
          <p:cNvPicPr>
            <a:picLocks noChangeAspect="1"/>
          </p:cNvPicPr>
          <p:nvPr/>
        </p:nvPicPr>
        <p:blipFill>
          <a:blip r:embed="rId3"/>
          <a:stretch>
            <a:fillRect/>
          </a:stretch>
        </p:blipFill>
        <p:spPr>
          <a:xfrm>
            <a:off x="128016" y="900684"/>
            <a:ext cx="5032639" cy="4299283"/>
          </a:xfrm>
          <a:prstGeom prst="rect">
            <a:avLst/>
          </a:prstGeom>
        </p:spPr>
      </p:pic>
      <p:sp>
        <p:nvSpPr>
          <p:cNvPr id="6" name="Text Placeholder 5">
            <a:extLst>
              <a:ext uri="{FF2B5EF4-FFF2-40B4-BE49-F238E27FC236}">
                <a16:creationId xmlns:a16="http://schemas.microsoft.com/office/drawing/2014/main" id="{C1D4C0C3-23F7-DB83-374C-6CCBBE73562F}"/>
              </a:ext>
            </a:extLst>
          </p:cNvPr>
          <p:cNvSpPr>
            <a:spLocks noGrp="1"/>
          </p:cNvSpPr>
          <p:nvPr>
            <p:ph type="body" sz="half" idx="2"/>
          </p:nvPr>
        </p:nvSpPr>
        <p:spPr>
          <a:xfrm>
            <a:off x="839788" y="1956816"/>
            <a:ext cx="3932237" cy="2843785"/>
          </a:xfrm>
        </p:spPr>
        <p:txBody>
          <a:bodyPr/>
          <a:lstStyle/>
          <a:p>
            <a:endParaRPr lang="en-IN" dirty="0"/>
          </a:p>
        </p:txBody>
      </p:sp>
    </p:spTree>
    <p:extLst>
      <p:ext uri="{BB962C8B-B14F-4D97-AF65-F5344CB8AC3E}">
        <p14:creationId xmlns:p14="http://schemas.microsoft.com/office/powerpoint/2010/main" val="1659117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DCED7-240C-51B0-E458-45B02C1DDE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04D63-5FD5-EB14-8A3E-D5C562A3C161}"/>
              </a:ext>
            </a:extLst>
          </p:cNvPr>
          <p:cNvSpPr>
            <a:spLocks noGrp="1"/>
          </p:cNvSpPr>
          <p:nvPr>
            <p:ph type="title"/>
          </p:nvPr>
        </p:nvSpPr>
        <p:spPr/>
        <p:txBody>
          <a:bodyPr/>
          <a:lstStyle/>
          <a:p>
            <a:r>
              <a:rPr lang="en-IN" dirty="0"/>
              <a:t>Synchronous Web Communication</a:t>
            </a:r>
          </a:p>
        </p:txBody>
      </p:sp>
      <p:pic>
        <p:nvPicPr>
          <p:cNvPr id="5" name="Content Placeholder 4">
            <a:extLst>
              <a:ext uri="{FF2B5EF4-FFF2-40B4-BE49-F238E27FC236}">
                <a16:creationId xmlns:a16="http://schemas.microsoft.com/office/drawing/2014/main" id="{F1B9949D-83F9-A9CE-A3B9-98FD37F95B01}"/>
              </a:ext>
            </a:extLst>
          </p:cNvPr>
          <p:cNvPicPr>
            <a:picLocks noGrp="1" noChangeAspect="1"/>
          </p:cNvPicPr>
          <p:nvPr>
            <p:ph idx="1"/>
          </p:nvPr>
        </p:nvPicPr>
        <p:blipFill>
          <a:blip r:embed="rId2"/>
          <a:stretch>
            <a:fillRect/>
          </a:stretch>
        </p:blipFill>
        <p:spPr>
          <a:xfrm>
            <a:off x="838200" y="1940945"/>
            <a:ext cx="8507992" cy="3991139"/>
          </a:xfrm>
        </p:spPr>
      </p:pic>
    </p:spTree>
    <p:extLst>
      <p:ext uri="{BB962C8B-B14F-4D97-AF65-F5344CB8AC3E}">
        <p14:creationId xmlns:p14="http://schemas.microsoft.com/office/powerpoint/2010/main" val="1146132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F7DFB-B021-44FA-4E30-577A35788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E7AF39-529A-9297-3B2A-6A6004A525D9}"/>
              </a:ext>
            </a:extLst>
          </p:cNvPr>
          <p:cNvSpPr>
            <a:spLocks noGrp="1"/>
          </p:cNvSpPr>
          <p:nvPr>
            <p:ph type="title"/>
          </p:nvPr>
        </p:nvSpPr>
        <p:spPr/>
        <p:txBody>
          <a:bodyPr/>
          <a:lstStyle/>
          <a:p>
            <a:r>
              <a:rPr lang="en-IN" dirty="0"/>
              <a:t>Synchronous Web Communication</a:t>
            </a:r>
          </a:p>
        </p:txBody>
      </p:sp>
      <p:sp>
        <p:nvSpPr>
          <p:cNvPr id="3" name="Content Placeholder 2">
            <a:extLst>
              <a:ext uri="{FF2B5EF4-FFF2-40B4-BE49-F238E27FC236}">
                <a16:creationId xmlns:a16="http://schemas.microsoft.com/office/drawing/2014/main" id="{39E4CBCD-AF11-2604-7F98-E065F03391C6}"/>
              </a:ext>
            </a:extLst>
          </p:cNvPr>
          <p:cNvSpPr>
            <a:spLocks noGrp="1"/>
          </p:cNvSpPr>
          <p:nvPr>
            <p:ph idx="1"/>
          </p:nvPr>
        </p:nvSpPr>
        <p:spPr/>
        <p:txBody>
          <a:bodyPr/>
          <a:lstStyle/>
          <a:p>
            <a:r>
              <a:rPr lang="en-IN" sz="2400" dirty="0"/>
              <a:t>User must wait while new pages load</a:t>
            </a:r>
          </a:p>
          <a:p>
            <a:r>
              <a:rPr lang="en-IN" sz="2400" dirty="0"/>
              <a:t>The typical communication patter used in web pages (</a:t>
            </a:r>
            <a:r>
              <a:rPr lang="en-IN" sz="2400" dirty="0" err="1"/>
              <a:t>click,wait,refresh</a:t>
            </a:r>
            <a:r>
              <a:rPr lang="en-IN" sz="2400" dirty="0"/>
              <a:t>)</a:t>
            </a:r>
          </a:p>
          <a:p>
            <a:r>
              <a:rPr lang="en-US" sz="2400" dirty="0">
                <a:effectLst/>
                <a:latin typeface="Times New Roman" panose="02020603050405020304" pitchFamily="18" charset="0"/>
                <a:ea typeface="Times New Roman" panose="02020603050405020304" pitchFamily="18" charset="0"/>
              </a:rPr>
              <a:t>As the name suggests synchronous means to be in a sequence, i.e. every statement of the code gets executed one by one. So, basically a statement has to wait for the earlier statement to get executed.</a:t>
            </a:r>
          </a:p>
          <a:p>
            <a:r>
              <a:rPr lang="en-GB" sz="2400" dirty="0">
                <a:effectLst/>
                <a:latin typeface="Times New Roman" panose="02020603050405020304" pitchFamily="18" charset="0"/>
                <a:ea typeface="Times New Roman" panose="02020603050405020304" pitchFamily="18" charset="0"/>
              </a:rPr>
              <a:t> This can lead to blocking </a:t>
            </a:r>
            <a:r>
              <a:rPr lang="en-GB" sz="2400" dirty="0" err="1">
                <a:effectLst/>
                <a:latin typeface="Times New Roman" panose="02020603050405020304" pitchFamily="18" charset="0"/>
                <a:ea typeface="Times New Roman" panose="02020603050405020304" pitchFamily="18" charset="0"/>
              </a:rPr>
              <a:t>behavior</a:t>
            </a:r>
            <a:r>
              <a:rPr lang="en-GB" sz="2400" dirty="0">
                <a:effectLst/>
                <a:latin typeface="Times New Roman" panose="02020603050405020304" pitchFamily="18" charset="0"/>
                <a:ea typeface="Times New Roman" panose="02020603050405020304" pitchFamily="18" charset="0"/>
              </a:rPr>
              <a:t>, where the execution of subsequent code is delayed until the current task is finished.</a:t>
            </a:r>
          </a:p>
          <a:p>
            <a:r>
              <a:rPr lang="en-GB" sz="2400" dirty="0" err="1">
                <a:latin typeface="Times New Roman" panose="02020603050405020304" pitchFamily="18" charset="0"/>
                <a:ea typeface="Times New Roman" panose="02020603050405020304" pitchFamily="18" charset="0"/>
              </a:rPr>
              <a:t>Eg</a:t>
            </a:r>
            <a:r>
              <a:rPr lang="en-GB" sz="2400" dirty="0">
                <a:latin typeface="Times New Roman" panose="02020603050405020304" pitchFamily="18" charset="0"/>
                <a:ea typeface="Times New Roman" panose="02020603050405020304" pitchFamily="18" charset="0"/>
              </a:rPr>
              <a:t>: console.log("Task 1");</a:t>
            </a:r>
          </a:p>
          <a:p>
            <a:pPr marL="0" indent="0">
              <a:buNone/>
            </a:pPr>
            <a:r>
              <a:rPr lang="en-GB" sz="2400" dirty="0">
                <a:latin typeface="Times New Roman" panose="02020603050405020304" pitchFamily="18" charset="0"/>
                <a:ea typeface="Times New Roman" panose="02020603050405020304" pitchFamily="18" charset="0"/>
              </a:rPr>
              <a:t>         console.log("Task 2");</a:t>
            </a:r>
          </a:p>
          <a:p>
            <a:pPr marL="0" indent="0">
              <a:buNone/>
            </a:pPr>
            <a:r>
              <a:rPr lang="en-GB" sz="2400" dirty="0">
                <a:latin typeface="Times New Roman" panose="02020603050405020304" pitchFamily="18" charset="0"/>
                <a:ea typeface="Times New Roman" panose="02020603050405020304" pitchFamily="18" charset="0"/>
              </a:rPr>
              <a:t>         console.log("Task 3");</a:t>
            </a:r>
          </a:p>
          <a:p>
            <a:endParaRPr lang="en-IN" sz="2400" dirty="0">
              <a:effectLst/>
              <a:latin typeface="Times New Roman" panose="02020603050405020304" pitchFamily="18" charset="0"/>
              <a:ea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3107233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10DD2-8C17-557C-9470-DEC0D39CC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FFDA1-AA38-A80C-7A69-8FFAE300CEFC}"/>
              </a:ext>
            </a:extLst>
          </p:cNvPr>
          <p:cNvSpPr>
            <a:spLocks noGrp="1"/>
          </p:cNvSpPr>
          <p:nvPr>
            <p:ph type="title"/>
          </p:nvPr>
        </p:nvSpPr>
        <p:spPr/>
        <p:txBody>
          <a:bodyPr/>
          <a:lstStyle/>
          <a:p>
            <a:r>
              <a:rPr lang="en-IN" dirty="0"/>
              <a:t>Asynchronous Web Communication</a:t>
            </a:r>
          </a:p>
        </p:txBody>
      </p:sp>
      <p:pic>
        <p:nvPicPr>
          <p:cNvPr id="5" name="Content Placeholder 4">
            <a:extLst>
              <a:ext uri="{FF2B5EF4-FFF2-40B4-BE49-F238E27FC236}">
                <a16:creationId xmlns:a16="http://schemas.microsoft.com/office/drawing/2014/main" id="{6CEF2473-5DE1-2816-12BF-D590291B9357}"/>
              </a:ext>
            </a:extLst>
          </p:cNvPr>
          <p:cNvPicPr>
            <a:picLocks noGrp="1" noChangeAspect="1"/>
          </p:cNvPicPr>
          <p:nvPr>
            <p:ph idx="1"/>
          </p:nvPr>
        </p:nvPicPr>
        <p:blipFill rotWithShape="1">
          <a:blip r:embed="rId2"/>
          <a:srcRect t="1948"/>
          <a:stretch/>
        </p:blipFill>
        <p:spPr>
          <a:xfrm>
            <a:off x="838200" y="1973179"/>
            <a:ext cx="8404945" cy="3840203"/>
          </a:xfrm>
        </p:spPr>
      </p:pic>
    </p:spTree>
    <p:extLst>
      <p:ext uri="{BB962C8B-B14F-4D97-AF65-F5344CB8AC3E}">
        <p14:creationId xmlns:p14="http://schemas.microsoft.com/office/powerpoint/2010/main" val="156814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2D57-C607-91A6-453A-518045B06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62B59-85B9-9773-1304-7EA692D08A0B}"/>
              </a:ext>
            </a:extLst>
          </p:cNvPr>
          <p:cNvSpPr>
            <a:spLocks noGrp="1"/>
          </p:cNvSpPr>
          <p:nvPr>
            <p:ph type="title"/>
          </p:nvPr>
        </p:nvSpPr>
        <p:spPr/>
        <p:txBody>
          <a:bodyPr/>
          <a:lstStyle/>
          <a:p>
            <a:r>
              <a:rPr lang="en-IN" dirty="0"/>
              <a:t>Asynchronous Web Communication</a:t>
            </a:r>
          </a:p>
        </p:txBody>
      </p:sp>
      <p:sp>
        <p:nvSpPr>
          <p:cNvPr id="3" name="Content Placeholder 2">
            <a:extLst>
              <a:ext uri="{FF2B5EF4-FFF2-40B4-BE49-F238E27FC236}">
                <a16:creationId xmlns:a16="http://schemas.microsoft.com/office/drawing/2014/main" id="{20C30969-D37A-B757-0884-9A35B4C13054}"/>
              </a:ext>
            </a:extLst>
          </p:cNvPr>
          <p:cNvSpPr>
            <a:spLocks noGrp="1"/>
          </p:cNvSpPr>
          <p:nvPr>
            <p:ph idx="1"/>
          </p:nvPr>
        </p:nvSpPr>
        <p:spPr/>
        <p:txBody>
          <a:bodyPr>
            <a:normAutofit/>
          </a:bodyPr>
          <a:lstStyle/>
          <a:p>
            <a:pPr algn="just"/>
            <a:r>
              <a:rPr lang="en-GB" sz="2400" dirty="0"/>
              <a:t>In asynchronous JavaScript, tasks are executed independently of the main program flow. </a:t>
            </a:r>
          </a:p>
          <a:p>
            <a:pPr algn="just"/>
            <a:r>
              <a:rPr lang="en-GB" sz="2400" dirty="0"/>
              <a:t>When an asynchronous task is encountered, it is initiated and the program continues to execute without waiting for it to complete. </a:t>
            </a:r>
          </a:p>
          <a:p>
            <a:pPr algn="just"/>
            <a:r>
              <a:rPr lang="en-GB" sz="2400" dirty="0"/>
              <a:t>Callback functions or promises are typically used to handle the result of asynchronous tasks when they finish executing.</a:t>
            </a:r>
          </a:p>
          <a:p>
            <a:pPr algn="just"/>
            <a:r>
              <a:rPr lang="en-GB" sz="2400" dirty="0"/>
              <a:t>Asynchronous JavaScript is particularly useful for tasks that might take some time to complete, such as fetching data from a server, reading files, or waiting for user input. It allows the program to continue executing other tasks without being blocked by long-running operations.</a:t>
            </a:r>
          </a:p>
          <a:p>
            <a:pPr algn="just"/>
            <a:endParaRPr lang="en-GB" sz="2400" dirty="0"/>
          </a:p>
        </p:txBody>
      </p:sp>
    </p:spTree>
    <p:extLst>
      <p:ext uri="{BB962C8B-B14F-4D97-AF65-F5344CB8AC3E}">
        <p14:creationId xmlns:p14="http://schemas.microsoft.com/office/powerpoint/2010/main" val="183310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B4F19-B1CD-BE80-40D4-961D353B1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C28E62-2417-DCE1-15F0-77B088965D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552C1A-ED26-8131-9A5B-FCAB4E3FBA59}"/>
              </a:ext>
            </a:extLst>
          </p:cNvPr>
          <p:cNvSpPr>
            <a:spLocks noGrp="1"/>
          </p:cNvSpPr>
          <p:nvPr>
            <p:ph idx="1"/>
          </p:nvPr>
        </p:nvSpPr>
        <p:spPr/>
        <p:txBody>
          <a:bodyPr/>
          <a:lstStyle/>
          <a:p>
            <a:r>
              <a:rPr lang="en-GB" sz="2800" dirty="0" err="1"/>
              <a:t>Eg</a:t>
            </a:r>
            <a:r>
              <a:rPr lang="en-GB" sz="2800" dirty="0"/>
              <a:t>:  </a:t>
            </a:r>
            <a:endParaRPr lang="en-IN" sz="2800" dirty="0"/>
          </a:p>
          <a:p>
            <a:endParaRPr lang="en-IN" dirty="0"/>
          </a:p>
        </p:txBody>
      </p:sp>
      <p:pic>
        <p:nvPicPr>
          <p:cNvPr id="5" name="Picture 4">
            <a:extLst>
              <a:ext uri="{FF2B5EF4-FFF2-40B4-BE49-F238E27FC236}">
                <a16:creationId xmlns:a16="http://schemas.microsoft.com/office/drawing/2014/main" id="{EBB747C4-E03A-E729-9DBB-AD217087C018}"/>
              </a:ext>
            </a:extLst>
          </p:cNvPr>
          <p:cNvPicPr>
            <a:picLocks noChangeAspect="1"/>
          </p:cNvPicPr>
          <p:nvPr/>
        </p:nvPicPr>
        <p:blipFill>
          <a:blip r:embed="rId2"/>
          <a:stretch>
            <a:fillRect/>
          </a:stretch>
        </p:blipFill>
        <p:spPr>
          <a:xfrm>
            <a:off x="1828800" y="1825625"/>
            <a:ext cx="5218176" cy="2684753"/>
          </a:xfrm>
          <a:prstGeom prst="rect">
            <a:avLst/>
          </a:prstGeom>
        </p:spPr>
      </p:pic>
    </p:spTree>
    <p:extLst>
      <p:ext uri="{BB962C8B-B14F-4D97-AF65-F5344CB8AC3E}">
        <p14:creationId xmlns:p14="http://schemas.microsoft.com/office/powerpoint/2010/main" val="3043879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A809E-8BDE-0279-EC69-F2581D328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A29C9F-2162-2CB2-9B39-6DEB54DD5A7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C9C0C2C9-EC97-C222-B380-E413180E12D5}"/>
              </a:ext>
            </a:extLst>
          </p:cNvPr>
          <p:cNvPicPr>
            <a:picLocks noGrp="1" noChangeAspect="1"/>
          </p:cNvPicPr>
          <p:nvPr>
            <p:ph idx="1"/>
          </p:nvPr>
        </p:nvPicPr>
        <p:blipFill>
          <a:blip r:embed="rId2"/>
          <a:stretch>
            <a:fillRect/>
          </a:stretch>
        </p:blipFill>
        <p:spPr>
          <a:xfrm>
            <a:off x="310896" y="365126"/>
            <a:ext cx="11042904" cy="5935090"/>
          </a:xfrm>
          <a:prstGeom prst="rect">
            <a:avLst/>
          </a:prstGeom>
        </p:spPr>
      </p:pic>
    </p:spTree>
    <p:extLst>
      <p:ext uri="{BB962C8B-B14F-4D97-AF65-F5344CB8AC3E}">
        <p14:creationId xmlns:p14="http://schemas.microsoft.com/office/powerpoint/2010/main" val="1262696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6B05D-F4AB-C572-66C2-B8869DB36A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9F5A3-B7AA-196F-2412-AE91B8108497}"/>
              </a:ext>
            </a:extLst>
          </p:cNvPr>
          <p:cNvSpPr>
            <a:spLocks noGrp="1"/>
          </p:cNvSpPr>
          <p:nvPr>
            <p:ph type="title"/>
          </p:nvPr>
        </p:nvSpPr>
        <p:spPr/>
        <p:txBody>
          <a:bodyPr/>
          <a:lstStyle/>
          <a:p>
            <a:r>
              <a:rPr lang="en-GB" dirty="0"/>
              <a:t>Callback Functions</a:t>
            </a:r>
            <a:br>
              <a:rPr lang="en-GB" dirty="0"/>
            </a:br>
            <a:endParaRPr lang="en-IN" dirty="0"/>
          </a:p>
        </p:txBody>
      </p:sp>
      <p:sp>
        <p:nvSpPr>
          <p:cNvPr id="3" name="Content Placeholder 2">
            <a:extLst>
              <a:ext uri="{FF2B5EF4-FFF2-40B4-BE49-F238E27FC236}">
                <a16:creationId xmlns:a16="http://schemas.microsoft.com/office/drawing/2014/main" id="{787521AE-19F3-B313-8124-561112A43840}"/>
              </a:ext>
            </a:extLst>
          </p:cNvPr>
          <p:cNvSpPr>
            <a:spLocks noGrp="1"/>
          </p:cNvSpPr>
          <p:nvPr>
            <p:ph idx="1"/>
          </p:nvPr>
        </p:nvSpPr>
        <p:spPr/>
        <p:txBody>
          <a:bodyPr/>
          <a:lstStyle/>
          <a:p>
            <a:pPr algn="just"/>
            <a:r>
              <a:rPr lang="en-GB" dirty="0"/>
              <a:t>A callback function is a function that is passed as an argument to another function, to be “called back” at a later time. </a:t>
            </a:r>
          </a:p>
          <a:p>
            <a:pPr algn="just"/>
            <a:r>
              <a:rPr lang="en-GB" dirty="0"/>
              <a:t>A function that accepts other functions as arguments is called a higher-order function, which contains the logic for when the callback function gets executed. </a:t>
            </a:r>
          </a:p>
          <a:p>
            <a:pPr algn="just"/>
            <a:r>
              <a:rPr lang="en-GB" dirty="0"/>
              <a:t>It’s the combination of these two that allow us to extend our functionality.</a:t>
            </a:r>
          </a:p>
          <a:p>
            <a:pPr algn="just"/>
            <a:r>
              <a:rPr lang="en-GB" dirty="0" err="1"/>
              <a:t>Eg</a:t>
            </a:r>
            <a:r>
              <a:rPr lang="en-GB" dirty="0"/>
              <a:t>:</a:t>
            </a:r>
          </a:p>
          <a:p>
            <a:endParaRPr lang="en-GB" dirty="0"/>
          </a:p>
          <a:p>
            <a:endParaRPr lang="en-IN" dirty="0"/>
          </a:p>
        </p:txBody>
      </p:sp>
      <p:pic>
        <p:nvPicPr>
          <p:cNvPr id="6" name="Picture 5">
            <a:extLst>
              <a:ext uri="{FF2B5EF4-FFF2-40B4-BE49-F238E27FC236}">
                <a16:creationId xmlns:a16="http://schemas.microsoft.com/office/drawing/2014/main" id="{3BE206A0-22C1-DC66-B3F6-AE0E35D44CA5}"/>
              </a:ext>
            </a:extLst>
          </p:cNvPr>
          <p:cNvPicPr>
            <a:picLocks noChangeAspect="1"/>
          </p:cNvPicPr>
          <p:nvPr/>
        </p:nvPicPr>
        <p:blipFill>
          <a:blip r:embed="rId2"/>
          <a:stretch>
            <a:fillRect/>
          </a:stretch>
        </p:blipFill>
        <p:spPr>
          <a:xfrm>
            <a:off x="1784014" y="4989732"/>
            <a:ext cx="7452751" cy="1662169"/>
          </a:xfrm>
          <a:prstGeom prst="rect">
            <a:avLst/>
          </a:prstGeom>
        </p:spPr>
      </p:pic>
    </p:spTree>
    <p:extLst>
      <p:ext uri="{BB962C8B-B14F-4D97-AF65-F5344CB8AC3E}">
        <p14:creationId xmlns:p14="http://schemas.microsoft.com/office/powerpoint/2010/main" val="228203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1E17-356D-C21D-7A47-54B1CF825F4F}"/>
              </a:ext>
            </a:extLst>
          </p:cNvPr>
          <p:cNvSpPr>
            <a:spLocks noGrp="1"/>
          </p:cNvSpPr>
          <p:nvPr>
            <p:ph type="title"/>
          </p:nvPr>
        </p:nvSpPr>
        <p:spPr/>
        <p:txBody>
          <a:bodyPr/>
          <a:lstStyle/>
          <a:p>
            <a:r>
              <a:rPr lang="en-IN" dirty="0"/>
              <a:t>API  - Application Programming Interface</a:t>
            </a:r>
          </a:p>
        </p:txBody>
      </p:sp>
      <p:sp>
        <p:nvSpPr>
          <p:cNvPr id="3" name="Content Placeholder 2">
            <a:extLst>
              <a:ext uri="{FF2B5EF4-FFF2-40B4-BE49-F238E27FC236}">
                <a16:creationId xmlns:a16="http://schemas.microsoft.com/office/drawing/2014/main" id="{B1B97DE5-83E4-1D23-FB6E-0CBD97688EB7}"/>
              </a:ext>
            </a:extLst>
          </p:cNvPr>
          <p:cNvSpPr>
            <a:spLocks noGrp="1"/>
          </p:cNvSpPr>
          <p:nvPr>
            <p:ph idx="1"/>
          </p:nvPr>
        </p:nvSpPr>
        <p:spPr/>
        <p:txBody>
          <a:bodyPr>
            <a:normAutofit/>
          </a:bodyPr>
          <a:lstStyle/>
          <a:p>
            <a:pPr algn="just"/>
            <a:r>
              <a:rPr lang="en-GB" sz="2400" dirty="0"/>
              <a:t>Application Programming Interfaces (APIs) are constructs made available in programming languages to allow developers to create complex functionality more easily.</a:t>
            </a:r>
          </a:p>
          <a:p>
            <a:pPr algn="just"/>
            <a:r>
              <a:rPr lang="en-GB" sz="2400" dirty="0"/>
              <a:t>They abstract more complex code away from you, providing some easier syntax to use in its place.</a:t>
            </a:r>
          </a:p>
          <a:p>
            <a:pPr algn="just"/>
            <a:r>
              <a:rPr lang="en-GB" sz="2400" b="1" dirty="0" err="1"/>
              <a:t>Eg</a:t>
            </a:r>
            <a:r>
              <a:rPr lang="en-GB" sz="2400" b="1" dirty="0"/>
              <a:t>: </a:t>
            </a:r>
            <a:r>
              <a:rPr lang="en-GB" sz="2400" dirty="0"/>
              <a:t>As a real-world example, think about the electricity supply in your house, apartment, or other dwellings. If you want to use an appliance in your house, you plug it into a plug socket and it works. You don't try to wire it directly into the power supply — to do so would be really inefficient and, if you are not an electrician, difficult and dangerous to attempt.</a:t>
            </a:r>
          </a:p>
          <a:p>
            <a:endParaRPr lang="en-IN" dirty="0"/>
          </a:p>
        </p:txBody>
      </p:sp>
    </p:spTree>
    <p:extLst>
      <p:ext uri="{BB962C8B-B14F-4D97-AF65-F5344CB8AC3E}">
        <p14:creationId xmlns:p14="http://schemas.microsoft.com/office/powerpoint/2010/main" val="4252688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D44B2-0460-ED0E-34DF-1F177DB283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1810F5-6B68-F1D1-6FC5-D2AA3F84AB29}"/>
              </a:ext>
            </a:extLst>
          </p:cNvPr>
          <p:cNvSpPr>
            <a:spLocks noGrp="1"/>
          </p:cNvSpPr>
          <p:nvPr>
            <p:ph type="ctrTitle"/>
          </p:nvPr>
        </p:nvSpPr>
        <p:spPr/>
        <p:txBody>
          <a:bodyPr>
            <a:normAutofit fontScale="90000"/>
          </a:bodyPr>
          <a:lstStyle/>
          <a:p>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44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AJAX</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5" name="Subtitle 4">
            <a:extLst>
              <a:ext uri="{FF2B5EF4-FFF2-40B4-BE49-F238E27FC236}">
                <a16:creationId xmlns:a16="http://schemas.microsoft.com/office/drawing/2014/main" id="{8EA68DAA-CC77-A18D-6AD5-242BE2EDC2A4}"/>
              </a:ext>
            </a:extLst>
          </p:cNvPr>
          <p:cNvSpPr>
            <a:spLocks noGrp="1"/>
          </p:cNvSpPr>
          <p:nvPr>
            <p:ph type="subTitle" idx="1"/>
          </p:nvPr>
        </p:nvSpPr>
        <p:spPr/>
        <p:txBody>
          <a:bodyPr/>
          <a:lstStyle/>
          <a:p>
            <a:r>
              <a:rPr lang="en-IN" dirty="0"/>
              <a:t>Asynchronous </a:t>
            </a:r>
            <a:r>
              <a:rPr lang="en-IN" dirty="0" err="1"/>
              <a:t>Javascript</a:t>
            </a:r>
            <a:r>
              <a:rPr lang="en-IN" dirty="0"/>
              <a:t> And Xml</a:t>
            </a:r>
          </a:p>
        </p:txBody>
      </p:sp>
    </p:spTree>
    <p:extLst>
      <p:ext uri="{BB962C8B-B14F-4D97-AF65-F5344CB8AC3E}">
        <p14:creationId xmlns:p14="http://schemas.microsoft.com/office/powerpoint/2010/main" val="2747593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7727B-A555-91DE-9CFA-1793F7D49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682B9F-D1E0-2AAF-CC20-4C0B9B086624}"/>
              </a:ext>
            </a:extLst>
          </p:cNvPr>
          <p:cNvSpPr>
            <a:spLocks noGrp="1"/>
          </p:cNvSpPr>
          <p:nvPr>
            <p:ph type="title"/>
          </p:nvPr>
        </p:nvSpPr>
        <p:spPr>
          <a:xfrm>
            <a:off x="291548" y="365125"/>
            <a:ext cx="11062252" cy="1325563"/>
          </a:xfrm>
        </p:spPr>
        <p:txBody>
          <a:bodyPr>
            <a:normAutofit/>
          </a:bodyPr>
          <a:lstStyle/>
          <a:p>
            <a:r>
              <a:rPr lang="en-US" sz="4000" b="1"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AJAX</a:t>
            </a:r>
            <a:endParaRPr lang="en-IN" sz="4000" dirty="0"/>
          </a:p>
        </p:txBody>
      </p:sp>
      <p:sp>
        <p:nvSpPr>
          <p:cNvPr id="3" name="Content Placeholder 2">
            <a:extLst>
              <a:ext uri="{FF2B5EF4-FFF2-40B4-BE49-F238E27FC236}">
                <a16:creationId xmlns:a16="http://schemas.microsoft.com/office/drawing/2014/main" id="{6DE02979-0092-D0F2-8D40-68D31E2F818A}"/>
              </a:ext>
            </a:extLst>
          </p:cNvPr>
          <p:cNvSpPr>
            <a:spLocks noGrp="1"/>
          </p:cNvSpPr>
          <p:nvPr>
            <p:ph idx="1"/>
          </p:nvPr>
        </p:nvSpPr>
        <p:spPr>
          <a:xfrm>
            <a:off x="397565" y="1391478"/>
            <a:ext cx="10956235" cy="5101397"/>
          </a:xfrm>
        </p:spPr>
        <p:txBody>
          <a:bodyPr>
            <a:normAutofit/>
          </a:bodyPr>
          <a:lstStyle/>
          <a:p>
            <a:pPr marL="342900" lvl="0" indent="-342900" algn="just">
              <a:lnSpc>
                <a:spcPct val="115000"/>
              </a:lnSpc>
              <a:spcAft>
                <a:spcPts val="900"/>
              </a:spcAft>
              <a:buFont typeface="Symbol" panose="05050102010706020507" pitchFamily="18" charset="2"/>
              <a:buChar char=""/>
            </a:pP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AJAX is not a programming language.</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900"/>
              </a:spcAft>
              <a:buFont typeface="Symbol" panose="05050102010706020507" pitchFamily="18" charset="2"/>
              <a:buChar char=""/>
            </a:pP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AJAX just uses a combination of: A browser built-in </a:t>
            </a:r>
            <a:r>
              <a:rPr lang="en-US" sz="20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XMLHttpRequest</a:t>
            </a: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object (to request data from a web server) JavaScript and HTML DOM (to display or use the data)</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900"/>
              </a:spcAft>
              <a:buFont typeface="Symbol" panose="05050102010706020507" pitchFamily="18" charset="2"/>
              <a:buChar char=""/>
            </a:pP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Ajax is just a means of loading data from the server and selectively updating parts of a web page without reloading the whole page.</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900"/>
              </a:spcAft>
              <a:buFont typeface="Symbol" panose="05050102010706020507" pitchFamily="18" charset="2"/>
              <a:buChar char=""/>
            </a:pP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Basically, what Ajax does is make use of the browser's built-in </a:t>
            </a:r>
            <a:r>
              <a:rPr lang="en-US" sz="2000" dirty="0" err="1">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XMLHttpRequest</a:t>
            </a: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 (XHR) object to send and receive information to and from a web server asynchronously, in the background, without blocking the page or interfering with the user's experience.</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Symbol" panose="05050102010706020507" pitchFamily="18" charset="2"/>
              <a:buChar char=""/>
            </a:pPr>
            <a:r>
              <a:rPr lang="en-US" sz="2000" dirty="0">
                <a:solidFill>
                  <a:srgbClr val="414141"/>
                </a:solidFill>
                <a:effectLst/>
                <a:latin typeface="Times New Roman" panose="02020603050405020304" pitchFamily="18" charset="0"/>
                <a:ea typeface="Times New Roman" panose="02020603050405020304" pitchFamily="18" charset="0"/>
                <a:cs typeface="Times New Roman" panose="02020603050405020304" pitchFamily="18" charset="0"/>
              </a:rPr>
              <a:t>The example of some large-scale Ajax-driven online applications are: Gmail, Google Maps, Google Docs, YouTube, Facebook, Flickr, and so many other applications.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25615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3906D-36A9-1FB6-3E11-9AD707263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6D57E-0D7E-AEDF-F22F-CE3B5C15B60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CDE4D34-B48E-7C86-390F-CAD0AF02DA92}"/>
              </a:ext>
            </a:extLst>
          </p:cNvPr>
          <p:cNvPicPr>
            <a:picLocks noGrp="1" noChangeAspect="1"/>
          </p:cNvPicPr>
          <p:nvPr>
            <p:ph idx="1"/>
          </p:nvPr>
        </p:nvPicPr>
        <p:blipFill>
          <a:blip r:embed="rId2"/>
          <a:stretch>
            <a:fillRect/>
          </a:stretch>
        </p:blipFill>
        <p:spPr>
          <a:xfrm>
            <a:off x="344557" y="238539"/>
            <a:ext cx="11489634" cy="6254336"/>
          </a:xfrm>
          <a:prstGeom prst="rect">
            <a:avLst/>
          </a:prstGeom>
        </p:spPr>
      </p:pic>
    </p:spTree>
    <p:extLst>
      <p:ext uri="{BB962C8B-B14F-4D97-AF65-F5344CB8AC3E}">
        <p14:creationId xmlns:p14="http://schemas.microsoft.com/office/powerpoint/2010/main" val="2240270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EFFF7-4D5F-DAC5-64DB-EAA054BA07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215EE6-7AE8-33C8-5559-9A0D4A34E80A}"/>
              </a:ext>
            </a:extLst>
          </p:cNvPr>
          <p:cNvSpPr>
            <a:spLocks noGrp="1"/>
          </p:cNvSpPr>
          <p:nvPr>
            <p:ph type="ctrTitle"/>
          </p:nvPr>
        </p:nvSpPr>
        <p:spPr/>
        <p:txBody>
          <a:bodyPr/>
          <a:lstStyle/>
          <a:p>
            <a:r>
              <a:rPr lang="en-IN" dirty="0"/>
              <a:t>Memory Management in JavaScript </a:t>
            </a:r>
          </a:p>
        </p:txBody>
      </p:sp>
      <p:sp>
        <p:nvSpPr>
          <p:cNvPr id="5" name="Subtitle 4">
            <a:extLst>
              <a:ext uri="{FF2B5EF4-FFF2-40B4-BE49-F238E27FC236}">
                <a16:creationId xmlns:a16="http://schemas.microsoft.com/office/drawing/2014/main" id="{F349EE55-F9DE-4956-EA4A-726A00110BFE}"/>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54794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8489-B878-C4E7-3C69-17677CCA86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D8BBF-3223-5EB2-CACD-9DA800B9C46F}"/>
              </a:ext>
            </a:extLst>
          </p:cNvPr>
          <p:cNvSpPr>
            <a:spLocks noGrp="1"/>
          </p:cNvSpPr>
          <p:nvPr>
            <p:ph type="title"/>
          </p:nvPr>
        </p:nvSpPr>
        <p:spPr/>
        <p:txBody>
          <a:bodyPr/>
          <a:lstStyle/>
          <a:p>
            <a:r>
              <a:rPr lang="en-GB" dirty="0"/>
              <a:t>Memory life cycle in JavaScript</a:t>
            </a:r>
            <a:endParaRPr lang="en-IN" dirty="0"/>
          </a:p>
        </p:txBody>
      </p:sp>
      <p:sp>
        <p:nvSpPr>
          <p:cNvPr id="3" name="Content Placeholder 2">
            <a:extLst>
              <a:ext uri="{FF2B5EF4-FFF2-40B4-BE49-F238E27FC236}">
                <a16:creationId xmlns:a16="http://schemas.microsoft.com/office/drawing/2014/main" id="{5CC127B9-8E06-25A6-621A-252C80073F37}"/>
              </a:ext>
            </a:extLst>
          </p:cNvPr>
          <p:cNvSpPr>
            <a:spLocks noGrp="1"/>
          </p:cNvSpPr>
          <p:nvPr>
            <p:ph idx="1"/>
          </p:nvPr>
        </p:nvSpPr>
        <p:spPr/>
        <p:txBody>
          <a:bodyPr/>
          <a:lstStyle/>
          <a:p>
            <a:pPr algn="just"/>
            <a:r>
              <a:rPr lang="en-GB" dirty="0"/>
              <a:t>The memory life cycle defines a JavaScript variable or object’s journey from initialization to removal. JavaScript and all the other programming languages have a similar memory life cycle, as depicted below.</a:t>
            </a:r>
          </a:p>
          <a:p>
            <a:pPr algn="just"/>
            <a:endParaRPr lang="en-IN" dirty="0"/>
          </a:p>
        </p:txBody>
      </p:sp>
      <p:sp>
        <p:nvSpPr>
          <p:cNvPr id="6" name="AutoShape 2" descr="The JavaScript memory lifecycle.">
            <a:extLst>
              <a:ext uri="{FF2B5EF4-FFF2-40B4-BE49-F238E27FC236}">
                <a16:creationId xmlns:a16="http://schemas.microsoft.com/office/drawing/2014/main" id="{93A4A5C4-1BAB-104E-1974-7F1C4F7373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033A6A48-9AB6-ECEB-6B90-8FDEE1B0D6B8}"/>
              </a:ext>
            </a:extLst>
          </p:cNvPr>
          <p:cNvPicPr>
            <a:picLocks noChangeAspect="1"/>
          </p:cNvPicPr>
          <p:nvPr/>
        </p:nvPicPr>
        <p:blipFill>
          <a:blip r:embed="rId2"/>
          <a:stretch>
            <a:fillRect/>
          </a:stretch>
        </p:blipFill>
        <p:spPr>
          <a:xfrm>
            <a:off x="2160104" y="3472070"/>
            <a:ext cx="7315200" cy="2771775"/>
          </a:xfrm>
          <a:prstGeom prst="rect">
            <a:avLst/>
          </a:prstGeom>
        </p:spPr>
      </p:pic>
    </p:spTree>
    <p:extLst>
      <p:ext uri="{BB962C8B-B14F-4D97-AF65-F5344CB8AC3E}">
        <p14:creationId xmlns:p14="http://schemas.microsoft.com/office/powerpoint/2010/main" val="2293542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A2E4C-9C48-A7C8-4D15-E19ACD8B0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A9947-7EA2-A6CE-0B93-2DCA6183DEC8}"/>
              </a:ext>
            </a:extLst>
          </p:cNvPr>
          <p:cNvSpPr>
            <a:spLocks noGrp="1"/>
          </p:cNvSpPr>
          <p:nvPr>
            <p:ph type="title"/>
          </p:nvPr>
        </p:nvSpPr>
        <p:spPr/>
        <p:txBody>
          <a:bodyPr/>
          <a:lstStyle/>
          <a:p>
            <a:r>
              <a:rPr lang="en-GB" dirty="0"/>
              <a:t>How does JavaScript store variables?</a:t>
            </a:r>
            <a:endParaRPr lang="en-IN" dirty="0"/>
          </a:p>
        </p:txBody>
      </p:sp>
      <p:sp>
        <p:nvSpPr>
          <p:cNvPr id="3" name="Content Placeholder 2">
            <a:extLst>
              <a:ext uri="{FF2B5EF4-FFF2-40B4-BE49-F238E27FC236}">
                <a16:creationId xmlns:a16="http://schemas.microsoft.com/office/drawing/2014/main" id="{C108AA14-3128-B701-C179-C377451370EF}"/>
              </a:ext>
            </a:extLst>
          </p:cNvPr>
          <p:cNvSpPr>
            <a:spLocks noGrp="1"/>
          </p:cNvSpPr>
          <p:nvPr>
            <p:ph idx="1"/>
          </p:nvPr>
        </p:nvSpPr>
        <p:spPr/>
        <p:txBody>
          <a:bodyPr/>
          <a:lstStyle/>
          <a:p>
            <a:pPr marL="0" indent="0" algn="l">
              <a:buNone/>
            </a:pPr>
            <a:r>
              <a:rPr lang="en-GB" b="1" dirty="0">
                <a:solidFill>
                  <a:srgbClr val="374151"/>
                </a:solidFill>
                <a:latin typeface="+mj-lt"/>
              </a:rPr>
              <a:t>W</a:t>
            </a:r>
            <a:r>
              <a:rPr lang="en-GB" b="1" i="0" dirty="0">
                <a:solidFill>
                  <a:srgbClr val="374151"/>
                </a:solidFill>
                <a:effectLst/>
                <a:latin typeface="+mj-lt"/>
              </a:rPr>
              <a:t>here do these allocations and deallocation happen?</a:t>
            </a:r>
          </a:p>
          <a:p>
            <a:pPr marL="0" indent="0" algn="l">
              <a:buNone/>
            </a:pPr>
            <a:endParaRPr lang="en-GB" b="1" dirty="0">
              <a:solidFill>
                <a:srgbClr val="374151"/>
              </a:solidFill>
              <a:latin typeface="+mj-lt"/>
            </a:endParaRPr>
          </a:p>
          <a:p>
            <a:pPr marL="0" indent="0" algn="l">
              <a:buNone/>
            </a:pPr>
            <a:r>
              <a:rPr lang="en-GB" b="1" i="0" dirty="0">
                <a:solidFill>
                  <a:srgbClr val="374151"/>
                </a:solidFill>
                <a:effectLst/>
                <a:latin typeface="+mj-lt"/>
              </a:rPr>
              <a:t>	</a:t>
            </a:r>
          </a:p>
          <a:p>
            <a:pPr marL="0" indent="0">
              <a:buNone/>
            </a:pPr>
            <a:br>
              <a:rPr lang="en-GB" dirty="0"/>
            </a:br>
            <a:endParaRPr lang="en-IN" dirty="0"/>
          </a:p>
        </p:txBody>
      </p:sp>
    </p:spTree>
    <p:extLst>
      <p:ext uri="{BB962C8B-B14F-4D97-AF65-F5344CB8AC3E}">
        <p14:creationId xmlns:p14="http://schemas.microsoft.com/office/powerpoint/2010/main" val="1481352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5BA5-7529-7735-63CC-54F5F857A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079320-832F-3A52-84AC-BB6D32E6D3E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EFD533-B6AA-32FA-D157-EE82AEB3A504}"/>
              </a:ext>
            </a:extLst>
          </p:cNvPr>
          <p:cNvSpPr>
            <a:spLocks noGrp="1"/>
          </p:cNvSpPr>
          <p:nvPr>
            <p:ph idx="1"/>
          </p:nvPr>
        </p:nvSpPr>
        <p:spPr/>
        <p:txBody>
          <a:bodyPr/>
          <a:lstStyle/>
          <a:p>
            <a:endParaRPr lang="en-IN" dirty="0"/>
          </a:p>
        </p:txBody>
      </p:sp>
      <p:sp>
        <p:nvSpPr>
          <p:cNvPr id="4" name="Title 1">
            <a:extLst>
              <a:ext uri="{FF2B5EF4-FFF2-40B4-BE49-F238E27FC236}">
                <a16:creationId xmlns:a16="http://schemas.microsoft.com/office/drawing/2014/main" id="{F263F25E-4F3D-8832-8BF4-76336D867E9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How does JavaScript store variables?</a:t>
            </a:r>
            <a:endParaRPr lang="en-IN" dirty="0"/>
          </a:p>
        </p:txBody>
      </p:sp>
      <p:sp>
        <p:nvSpPr>
          <p:cNvPr id="5" name="Content Placeholder 2">
            <a:extLst>
              <a:ext uri="{FF2B5EF4-FFF2-40B4-BE49-F238E27FC236}">
                <a16:creationId xmlns:a16="http://schemas.microsoft.com/office/drawing/2014/main" id="{6F4EFFEB-A784-DF3B-C1BD-DD4973476903}"/>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a:solidFill>
                  <a:srgbClr val="374151"/>
                </a:solidFill>
                <a:latin typeface="+mj-lt"/>
              </a:rPr>
              <a:t>Where do these allocations and deallocation happen?</a:t>
            </a:r>
          </a:p>
          <a:p>
            <a:pPr marL="0" indent="0">
              <a:buFont typeface="Arial" panose="020B0604020202020204" pitchFamily="34" charset="0"/>
              <a:buNone/>
            </a:pPr>
            <a:endParaRPr lang="en-GB" b="1">
              <a:solidFill>
                <a:srgbClr val="374151"/>
              </a:solidFill>
              <a:latin typeface="+mj-lt"/>
            </a:endParaRPr>
          </a:p>
          <a:p>
            <a:pPr marL="0" indent="0">
              <a:buFont typeface="Arial" panose="020B0604020202020204" pitchFamily="34" charset="0"/>
              <a:buNone/>
            </a:pPr>
            <a:r>
              <a:rPr lang="en-GB" b="1">
                <a:solidFill>
                  <a:srgbClr val="374151"/>
                </a:solidFill>
                <a:latin typeface="+mj-lt"/>
              </a:rPr>
              <a:t>	</a:t>
            </a:r>
          </a:p>
          <a:p>
            <a:pPr marL="0" indent="0">
              <a:buFont typeface="Arial" panose="020B0604020202020204" pitchFamily="34" charset="0"/>
              <a:buNone/>
            </a:pPr>
            <a:br>
              <a:rPr lang="en-GB"/>
            </a:br>
            <a:endParaRPr lang="en-IN" dirty="0"/>
          </a:p>
        </p:txBody>
      </p:sp>
      <p:pic>
        <p:nvPicPr>
          <p:cNvPr id="6" name="Picture 5">
            <a:extLst>
              <a:ext uri="{FF2B5EF4-FFF2-40B4-BE49-F238E27FC236}">
                <a16:creationId xmlns:a16="http://schemas.microsoft.com/office/drawing/2014/main" id="{100C5368-C2B4-524C-AD87-AA5A64E652B3}"/>
              </a:ext>
            </a:extLst>
          </p:cNvPr>
          <p:cNvPicPr>
            <a:picLocks noChangeAspect="1"/>
          </p:cNvPicPr>
          <p:nvPr/>
        </p:nvPicPr>
        <p:blipFill>
          <a:blip r:embed="rId2"/>
          <a:stretch>
            <a:fillRect/>
          </a:stretch>
        </p:blipFill>
        <p:spPr>
          <a:xfrm>
            <a:off x="1868556" y="2571544"/>
            <a:ext cx="7315200" cy="3486150"/>
          </a:xfrm>
          <a:prstGeom prst="rect">
            <a:avLst/>
          </a:prstGeom>
        </p:spPr>
      </p:pic>
    </p:spTree>
    <p:extLst>
      <p:ext uri="{BB962C8B-B14F-4D97-AF65-F5344CB8AC3E}">
        <p14:creationId xmlns:p14="http://schemas.microsoft.com/office/powerpoint/2010/main" val="4092042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088A8-89DF-5F70-33F8-03371EE4F97D}"/>
              </a:ext>
            </a:extLst>
          </p:cNvPr>
          <p:cNvSpPr>
            <a:spLocks noGrp="1"/>
          </p:cNvSpPr>
          <p:nvPr>
            <p:ph type="title"/>
          </p:nvPr>
        </p:nvSpPr>
        <p:spPr/>
        <p:txBody>
          <a:bodyPr/>
          <a:lstStyle/>
          <a:p>
            <a:r>
              <a:rPr lang="en-IN" dirty="0"/>
              <a:t>Stack</a:t>
            </a:r>
          </a:p>
        </p:txBody>
      </p:sp>
      <p:sp>
        <p:nvSpPr>
          <p:cNvPr id="3" name="Content Placeholder 2">
            <a:extLst>
              <a:ext uri="{FF2B5EF4-FFF2-40B4-BE49-F238E27FC236}">
                <a16:creationId xmlns:a16="http://schemas.microsoft.com/office/drawing/2014/main" id="{F04BF8CA-ADD0-0703-25FD-83079A876F5C}"/>
              </a:ext>
            </a:extLst>
          </p:cNvPr>
          <p:cNvSpPr>
            <a:spLocks noGrp="1"/>
          </p:cNvSpPr>
          <p:nvPr>
            <p:ph idx="1"/>
          </p:nvPr>
        </p:nvSpPr>
        <p:spPr/>
        <p:txBody>
          <a:bodyPr/>
          <a:lstStyle/>
          <a:p>
            <a:r>
              <a:rPr lang="en-GB" dirty="0"/>
              <a:t>JavaScript uses the stack data structure to store static or fixed-size data. </a:t>
            </a:r>
          </a:p>
          <a:p>
            <a:r>
              <a:rPr lang="en-GB" dirty="0"/>
              <a:t>It includes all numbers, strings, </a:t>
            </a:r>
            <a:r>
              <a:rPr lang="en-GB" dirty="0" err="1"/>
              <a:t>booleans</a:t>
            </a:r>
            <a:r>
              <a:rPr lang="en-GB" dirty="0"/>
              <a:t>, and other primitive data types. </a:t>
            </a:r>
          </a:p>
          <a:p>
            <a:r>
              <a:rPr lang="en-GB" dirty="0"/>
              <a:t>These data types have a fixed size known at compile time. </a:t>
            </a:r>
          </a:p>
          <a:p>
            <a:r>
              <a:rPr lang="en-GB" dirty="0"/>
              <a:t>Variables such as objects, arrays, etc., are not stored in the stack as their size varies during run time.</a:t>
            </a:r>
            <a:endParaRPr lang="en-IN" dirty="0"/>
          </a:p>
        </p:txBody>
      </p:sp>
    </p:spTree>
    <p:extLst>
      <p:ext uri="{BB962C8B-B14F-4D97-AF65-F5344CB8AC3E}">
        <p14:creationId xmlns:p14="http://schemas.microsoft.com/office/powerpoint/2010/main" val="1251131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61A865-B515-D23A-DA2D-6AFDBD980660}"/>
              </a:ext>
            </a:extLst>
          </p:cNvPr>
          <p:cNvPicPr>
            <a:picLocks noGrp="1" noChangeAspect="1"/>
          </p:cNvPicPr>
          <p:nvPr>
            <p:ph idx="4294967295"/>
          </p:nvPr>
        </p:nvPicPr>
        <p:blipFill>
          <a:blip r:embed="rId2"/>
          <a:stretch>
            <a:fillRect/>
          </a:stretch>
        </p:blipFill>
        <p:spPr>
          <a:xfrm>
            <a:off x="1314499" y="1060174"/>
            <a:ext cx="8995693" cy="4287010"/>
          </a:xfrm>
          <a:prstGeom prst="rect">
            <a:avLst/>
          </a:prstGeom>
        </p:spPr>
      </p:pic>
    </p:spTree>
    <p:extLst>
      <p:ext uri="{BB962C8B-B14F-4D97-AF65-F5344CB8AC3E}">
        <p14:creationId xmlns:p14="http://schemas.microsoft.com/office/powerpoint/2010/main" val="635392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4FC4D-3793-EFF1-D9D4-6767BFBA523D}"/>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8D623BB-CCC3-78D1-DE57-BF3FEB6F73C3}"/>
              </a:ext>
            </a:extLst>
          </p:cNvPr>
          <p:cNvPicPr>
            <a:picLocks noGrp="1" noChangeAspect="1"/>
          </p:cNvPicPr>
          <p:nvPr>
            <p:ph sz="quarter" idx="4294967295"/>
          </p:nvPr>
        </p:nvPicPr>
        <p:blipFill>
          <a:blip r:embed="rId2"/>
          <a:stretch>
            <a:fillRect/>
          </a:stretch>
        </p:blipFill>
        <p:spPr>
          <a:xfrm>
            <a:off x="1028837" y="1325218"/>
            <a:ext cx="9481725" cy="3940797"/>
          </a:xfrm>
          <a:prstGeom prst="rect">
            <a:avLst/>
          </a:prstGeom>
        </p:spPr>
      </p:pic>
    </p:spTree>
    <p:extLst>
      <p:ext uri="{BB962C8B-B14F-4D97-AF65-F5344CB8AC3E}">
        <p14:creationId xmlns:p14="http://schemas.microsoft.com/office/powerpoint/2010/main" val="2031463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327B7-6589-728E-2D58-E36C4A4667E2}"/>
              </a:ext>
            </a:extLst>
          </p:cNvPr>
          <p:cNvSpPr>
            <a:spLocks noGrp="1"/>
          </p:cNvSpPr>
          <p:nvPr>
            <p:ph type="title"/>
          </p:nvPr>
        </p:nvSpPr>
        <p:spPr/>
        <p:txBody>
          <a:bodyPr/>
          <a:lstStyle/>
          <a:p>
            <a:r>
              <a:rPr lang="en-IN" dirty="0"/>
              <a:t>APIs in client-side JavaScript</a:t>
            </a:r>
          </a:p>
        </p:txBody>
      </p:sp>
      <p:sp>
        <p:nvSpPr>
          <p:cNvPr id="3" name="Content Placeholder 2">
            <a:extLst>
              <a:ext uri="{FF2B5EF4-FFF2-40B4-BE49-F238E27FC236}">
                <a16:creationId xmlns:a16="http://schemas.microsoft.com/office/drawing/2014/main" id="{6155D744-CA91-37DE-9C93-62CB7A7C323C}"/>
              </a:ext>
            </a:extLst>
          </p:cNvPr>
          <p:cNvSpPr>
            <a:spLocks noGrp="1"/>
          </p:cNvSpPr>
          <p:nvPr>
            <p:ph idx="1"/>
          </p:nvPr>
        </p:nvSpPr>
        <p:spPr/>
        <p:txBody>
          <a:bodyPr>
            <a:normAutofit/>
          </a:bodyPr>
          <a:lstStyle/>
          <a:p>
            <a:pPr algn="just"/>
            <a:r>
              <a:rPr lang="en-GB" sz="2400" dirty="0"/>
              <a:t>Client-side JavaScript, in particular, has many APIs available to it — these are not part of the JavaScript language itself, rather they are built on top of the core JavaScript language, providing you with extra superpowers to use in your JavaScript code. </a:t>
            </a:r>
          </a:p>
          <a:p>
            <a:pPr algn="just"/>
            <a:r>
              <a:rPr lang="en-GB" sz="2400" dirty="0"/>
              <a:t>They generally fall into two categories:</a:t>
            </a:r>
          </a:p>
          <a:p>
            <a:pPr lvl="1"/>
            <a:r>
              <a:rPr lang="en-IN" b="1" dirty="0"/>
              <a:t>Browser APIs </a:t>
            </a:r>
          </a:p>
          <a:p>
            <a:pPr lvl="1"/>
            <a:r>
              <a:rPr lang="en-IN" b="1" dirty="0"/>
              <a:t>Third-party APIs</a:t>
            </a:r>
          </a:p>
        </p:txBody>
      </p:sp>
    </p:spTree>
    <p:extLst>
      <p:ext uri="{BB962C8B-B14F-4D97-AF65-F5344CB8AC3E}">
        <p14:creationId xmlns:p14="http://schemas.microsoft.com/office/powerpoint/2010/main" val="3502399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930EB-7040-EB4D-A1BC-32F9FDC0D1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3367C-DC21-1C9F-DA2C-C31CA84CFD5E}"/>
              </a:ext>
            </a:extLst>
          </p:cNvPr>
          <p:cNvSpPr>
            <a:spLocks noGrp="1"/>
          </p:cNvSpPr>
          <p:nvPr>
            <p:ph type="title"/>
          </p:nvPr>
        </p:nvSpPr>
        <p:spPr/>
        <p:txBody>
          <a:bodyPr/>
          <a:lstStyle/>
          <a:p>
            <a:r>
              <a:rPr lang="en-IN" dirty="0"/>
              <a:t>Heap</a:t>
            </a:r>
          </a:p>
        </p:txBody>
      </p:sp>
      <p:sp>
        <p:nvSpPr>
          <p:cNvPr id="3" name="Content Placeholder 2">
            <a:extLst>
              <a:ext uri="{FF2B5EF4-FFF2-40B4-BE49-F238E27FC236}">
                <a16:creationId xmlns:a16="http://schemas.microsoft.com/office/drawing/2014/main" id="{ACB45766-DD80-BEE7-921E-73CAEE8A882F}"/>
              </a:ext>
            </a:extLst>
          </p:cNvPr>
          <p:cNvSpPr>
            <a:spLocks noGrp="1"/>
          </p:cNvSpPr>
          <p:nvPr>
            <p:ph idx="1"/>
          </p:nvPr>
        </p:nvSpPr>
        <p:spPr/>
        <p:txBody>
          <a:bodyPr/>
          <a:lstStyle/>
          <a:p>
            <a:r>
              <a:rPr lang="en-GB" dirty="0"/>
              <a:t>JavaScript uses a heap for storing variables whose size is unknown at compile time or may vary at the run time, such as objects, arrays, functions, etc.</a:t>
            </a:r>
          </a:p>
          <a:p>
            <a:r>
              <a:rPr lang="en-GB" dirty="0"/>
              <a:t>The JavaScript Engine dynamically allocates memory to the heap. Initially, the heap size depends on available system memory, and it can be dynamically increased/decreased based on the need.</a:t>
            </a:r>
          </a:p>
          <a:p>
            <a:endParaRPr lang="en-IN" dirty="0"/>
          </a:p>
        </p:txBody>
      </p:sp>
    </p:spTree>
    <p:extLst>
      <p:ext uri="{BB962C8B-B14F-4D97-AF65-F5344CB8AC3E}">
        <p14:creationId xmlns:p14="http://schemas.microsoft.com/office/powerpoint/2010/main" val="855095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CD8E0-2500-DEC3-0567-0C171A168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607778-1890-F5B8-95D2-97B7BC3638C1}"/>
              </a:ext>
            </a:extLst>
          </p:cNvPr>
          <p:cNvSpPr>
            <a:spLocks noGrp="1"/>
          </p:cNvSpPr>
          <p:nvPr>
            <p:ph type="title"/>
          </p:nvPr>
        </p:nvSpPr>
        <p:spPr/>
        <p:txBody>
          <a:bodyPr/>
          <a:lstStyle/>
          <a:p>
            <a:r>
              <a:rPr lang="en-IN" dirty="0"/>
              <a:t>Values and references</a:t>
            </a:r>
          </a:p>
        </p:txBody>
      </p:sp>
      <p:pic>
        <p:nvPicPr>
          <p:cNvPr id="12" name="Content Placeholder 11">
            <a:extLst>
              <a:ext uri="{FF2B5EF4-FFF2-40B4-BE49-F238E27FC236}">
                <a16:creationId xmlns:a16="http://schemas.microsoft.com/office/drawing/2014/main" id="{439A91D8-00AA-99FF-5B0C-2C3F12535E83}"/>
              </a:ext>
            </a:extLst>
          </p:cNvPr>
          <p:cNvPicPr>
            <a:picLocks noGrp="1" noChangeAspect="1"/>
          </p:cNvPicPr>
          <p:nvPr>
            <p:ph idx="1"/>
          </p:nvPr>
        </p:nvPicPr>
        <p:blipFill>
          <a:blip r:embed="rId2"/>
          <a:stretch>
            <a:fillRect/>
          </a:stretch>
        </p:blipFill>
        <p:spPr>
          <a:xfrm>
            <a:off x="908324" y="1838877"/>
            <a:ext cx="10375352" cy="4351338"/>
          </a:xfrm>
          <a:prstGeom prst="rect">
            <a:avLst/>
          </a:prstGeom>
        </p:spPr>
      </p:pic>
    </p:spTree>
    <p:extLst>
      <p:ext uri="{BB962C8B-B14F-4D97-AF65-F5344CB8AC3E}">
        <p14:creationId xmlns:p14="http://schemas.microsoft.com/office/powerpoint/2010/main" val="653325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78A63-550A-E47A-B521-D8A8FDD129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59BB6C1-BEB1-0CD5-B69B-05A177F1767B}"/>
              </a:ext>
            </a:extLst>
          </p:cNvPr>
          <p:cNvPicPr>
            <a:picLocks noChangeAspect="1"/>
          </p:cNvPicPr>
          <p:nvPr/>
        </p:nvPicPr>
        <p:blipFill>
          <a:blip r:embed="rId2"/>
          <a:stretch>
            <a:fillRect/>
          </a:stretch>
        </p:blipFill>
        <p:spPr>
          <a:xfrm>
            <a:off x="0" y="1627187"/>
            <a:ext cx="12192000" cy="3603625"/>
          </a:xfrm>
          <a:prstGeom prst="rect">
            <a:avLst/>
          </a:prstGeom>
        </p:spPr>
      </p:pic>
    </p:spTree>
    <p:extLst>
      <p:ext uri="{BB962C8B-B14F-4D97-AF65-F5344CB8AC3E}">
        <p14:creationId xmlns:p14="http://schemas.microsoft.com/office/powerpoint/2010/main" val="2887946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814C0-72E0-2654-7CE9-F330213340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28B3B-59DD-21DF-F258-D2DF9F68D234}"/>
              </a:ext>
            </a:extLst>
          </p:cNvPr>
          <p:cNvSpPr>
            <a:spLocks noGrp="1"/>
          </p:cNvSpPr>
          <p:nvPr>
            <p:ph type="title"/>
          </p:nvPr>
        </p:nvSpPr>
        <p:spPr/>
        <p:txBody>
          <a:bodyPr/>
          <a:lstStyle/>
          <a:p>
            <a:r>
              <a:rPr lang="en-IN" dirty="0"/>
              <a:t>Stack Overflow</a:t>
            </a:r>
          </a:p>
        </p:txBody>
      </p:sp>
      <p:sp>
        <p:nvSpPr>
          <p:cNvPr id="3" name="Content Placeholder 2">
            <a:extLst>
              <a:ext uri="{FF2B5EF4-FFF2-40B4-BE49-F238E27FC236}">
                <a16:creationId xmlns:a16="http://schemas.microsoft.com/office/drawing/2014/main" id="{E840FADC-B9D4-005F-8935-BAEA2309A902}"/>
              </a:ext>
            </a:extLst>
          </p:cNvPr>
          <p:cNvSpPr>
            <a:spLocks noGrp="1"/>
          </p:cNvSpPr>
          <p:nvPr>
            <p:ph idx="1"/>
          </p:nvPr>
        </p:nvSpPr>
        <p:spPr/>
        <p:txBody>
          <a:bodyPr>
            <a:normAutofit fontScale="92500" lnSpcReduction="10000"/>
          </a:bodyPr>
          <a:lstStyle/>
          <a:p>
            <a:pPr marL="342900" lvl="0" indent="-342900" algn="just">
              <a:lnSpc>
                <a:spcPct val="115000"/>
              </a:lnSpc>
              <a:spcBef>
                <a:spcPts val="1270"/>
              </a:spcBef>
              <a:spcAft>
                <a:spcPts val="127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When the function runs inside and inside, the call stack will be filled and overflows.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When the stack overflows, Maximum call stack size exceeded error will be thrown.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below function runs inside and inside and the stack will be overflowed.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Bef>
                <a:spcPts val="1270"/>
              </a:spcBef>
              <a:spcAft>
                <a:spcPts val="127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Ex: function inception()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20000"/>
              </a:lnSpc>
              <a:spcBef>
                <a:spcPts val="1270"/>
              </a:spcBef>
              <a:spcAft>
                <a:spcPts val="127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inception();</a:t>
            </a:r>
          </a:p>
          <a:p>
            <a:pPr marL="0" indent="0" algn="just">
              <a:lnSpc>
                <a:spcPct val="120000"/>
              </a:lnSpc>
              <a:spcBef>
                <a:spcPts val="1270"/>
              </a:spcBef>
              <a:spcAft>
                <a:spcPts val="127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0" indent="0" algn="just">
              <a:lnSpc>
                <a:spcPct val="120000"/>
              </a:lnSpc>
              <a:spcBef>
                <a:spcPts val="1270"/>
              </a:spcBef>
              <a:spcAft>
                <a:spcPts val="127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inception();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80633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09ABE-D6E3-7023-2404-D79AAFB8C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25BF4-C74D-2E9B-4C3F-944975FEA1A3}"/>
              </a:ext>
            </a:extLst>
          </p:cNvPr>
          <p:cNvSpPr>
            <a:spLocks noGrp="1"/>
          </p:cNvSpPr>
          <p:nvPr>
            <p:ph type="title"/>
          </p:nvPr>
        </p:nvSpPr>
        <p:spPr/>
        <p:txBody>
          <a:bodyPr/>
          <a:lstStyle/>
          <a:p>
            <a:r>
              <a:rPr lang="en-IN" dirty="0"/>
              <a:t>Garbage Collection</a:t>
            </a:r>
          </a:p>
        </p:txBody>
      </p:sp>
      <p:sp>
        <p:nvSpPr>
          <p:cNvPr id="3" name="Content Placeholder 2">
            <a:extLst>
              <a:ext uri="{FF2B5EF4-FFF2-40B4-BE49-F238E27FC236}">
                <a16:creationId xmlns:a16="http://schemas.microsoft.com/office/drawing/2014/main" id="{6A69A732-C16E-152B-E910-2BE3EE413064}"/>
              </a:ext>
            </a:extLst>
          </p:cNvPr>
          <p:cNvSpPr>
            <a:spLocks noGrp="1"/>
          </p:cNvSpPr>
          <p:nvPr>
            <p:ph idx="1"/>
          </p:nvPr>
        </p:nvSpPr>
        <p:spPr/>
        <p:txBody>
          <a:bodyPr>
            <a:normAutofit lnSpcReduction="10000"/>
          </a:bodyPr>
          <a:lstStyle/>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JavaScript automatically cleans out the memory allocated to the data after its execution.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For example when the memory allocated for the variable created inside the function, it will be cleared after the function execution automatically.</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It will manages the memory leaks.</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It will automatically controls the memory heap.</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It follows Mark and Sweep algorithm to handle Garbage collection.</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26457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89E07-94D3-5F87-FE30-9D7DC657D3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B9FA5B-23DF-E439-D967-F5181D65B189}"/>
              </a:ext>
            </a:extLst>
          </p:cNvPr>
          <p:cNvSpPr>
            <a:spLocks noGrp="1"/>
          </p:cNvSpPr>
          <p:nvPr>
            <p:ph type="title"/>
          </p:nvPr>
        </p:nvSpPr>
        <p:spPr/>
        <p:txBody>
          <a:bodyPr/>
          <a:lstStyle/>
          <a:p>
            <a:r>
              <a:rPr lang="en-IN" dirty="0"/>
              <a:t>Memory Leaks</a:t>
            </a:r>
          </a:p>
        </p:txBody>
      </p:sp>
      <p:sp>
        <p:nvSpPr>
          <p:cNvPr id="3" name="Content Placeholder 2">
            <a:extLst>
              <a:ext uri="{FF2B5EF4-FFF2-40B4-BE49-F238E27FC236}">
                <a16:creationId xmlns:a16="http://schemas.microsoft.com/office/drawing/2014/main" id="{5AC7220E-4C24-4456-02A5-C73B2A9F723F}"/>
              </a:ext>
            </a:extLst>
          </p:cNvPr>
          <p:cNvSpPr>
            <a:spLocks noGrp="1"/>
          </p:cNvSpPr>
          <p:nvPr>
            <p:ph idx="1"/>
          </p:nvPr>
        </p:nvSpPr>
        <p:spPr/>
        <p:txBody>
          <a:bodyPr/>
          <a:lstStyle/>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Memory leaks occurred when the data is overloaded (Infinite data into an array), it breaks the browser.</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Bef>
                <a:spcPts val="1270"/>
              </a:spcBef>
              <a:spcAft>
                <a:spcPts val="127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Ex:</a:t>
            </a:r>
            <a:r>
              <a:rPr lang="en-IN" sz="2400" dirty="0">
                <a:latin typeface="Calibri" panose="020F0502020204030204" pitchFamily="34" charset="0"/>
                <a:ea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let array =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Bef>
                <a:spcPts val="1270"/>
              </a:spcBef>
              <a:spcAft>
                <a:spcPts val="127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for(let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&gt;0;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Bef>
                <a:spcPts val="1270"/>
              </a:spcBef>
              <a:spcAft>
                <a:spcPts val="127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array.push</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15000"/>
              </a:lnSpc>
              <a:spcBef>
                <a:spcPts val="1270"/>
              </a:spcBef>
              <a:spcAft>
                <a:spcPts val="127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7195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BB9EF-CE2E-3815-498B-B0B58AF005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604E2-4529-BD7D-FC45-36E9EDCC4860}"/>
              </a:ext>
            </a:extLst>
          </p:cNvPr>
          <p:cNvSpPr>
            <a:spLocks noGrp="1"/>
          </p:cNvSpPr>
          <p:nvPr>
            <p:ph type="title"/>
          </p:nvPr>
        </p:nvSpPr>
        <p:spPr/>
        <p:txBody>
          <a:bodyPr/>
          <a:lstStyle/>
          <a:p>
            <a:r>
              <a:rPr lang="en-IN" dirty="0"/>
              <a:t>Call Stack</a:t>
            </a:r>
          </a:p>
        </p:txBody>
      </p:sp>
      <p:sp>
        <p:nvSpPr>
          <p:cNvPr id="3" name="Content Placeholder 2">
            <a:extLst>
              <a:ext uri="{FF2B5EF4-FFF2-40B4-BE49-F238E27FC236}">
                <a16:creationId xmlns:a16="http://schemas.microsoft.com/office/drawing/2014/main" id="{6597A70F-BDCC-8829-AD1B-669FC113E469}"/>
              </a:ext>
            </a:extLst>
          </p:cNvPr>
          <p:cNvSpPr>
            <a:spLocks noGrp="1"/>
          </p:cNvSpPr>
          <p:nvPr>
            <p:ph idx="1"/>
          </p:nvPr>
        </p:nvSpPr>
        <p:spPr/>
        <p:txBody>
          <a:bodyPr/>
          <a:lstStyle/>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Call Stack is a part of the JavaScript Engine and it is simply a stack in which you can add an item and the item added first is processed last.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In other words, it follows the FILO - 'First In Last Out' principle.</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Bef>
                <a:spcPts val="1270"/>
              </a:spcBef>
              <a:spcAft>
                <a:spcPts val="1270"/>
              </a:spcAft>
              <a:buFont typeface="Symbol" panose="05050102010706020507" pitchFamily="18" charset="2"/>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 Call Stack acts as a placeholder or a holding area for all the JavaScript functions that have been fired for execution.</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23764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D9B6-C88A-0B21-729F-006F7652C0AC}"/>
              </a:ext>
            </a:extLst>
          </p:cNvPr>
          <p:cNvSpPr>
            <a:spLocks noGrp="1"/>
          </p:cNvSpPr>
          <p:nvPr>
            <p:ph type="title"/>
          </p:nvPr>
        </p:nvSpPr>
        <p:spPr/>
        <p:txBody>
          <a:bodyPr/>
          <a:lstStyle/>
          <a:p>
            <a:r>
              <a:rPr lang="en-IN" dirty="0"/>
              <a:t>What is Event Loop in JavaScript?</a:t>
            </a:r>
          </a:p>
        </p:txBody>
      </p:sp>
      <p:sp>
        <p:nvSpPr>
          <p:cNvPr id="3" name="Content Placeholder 2">
            <a:extLst>
              <a:ext uri="{FF2B5EF4-FFF2-40B4-BE49-F238E27FC236}">
                <a16:creationId xmlns:a16="http://schemas.microsoft.com/office/drawing/2014/main" id="{DA7E9B9E-5EAB-80EE-1EAE-257C4312BE25}"/>
              </a:ext>
            </a:extLst>
          </p:cNvPr>
          <p:cNvSpPr>
            <a:spLocks noGrp="1"/>
          </p:cNvSpPr>
          <p:nvPr>
            <p:ph idx="1"/>
          </p:nvPr>
        </p:nvSpPr>
        <p:spPr/>
        <p:txBody>
          <a:bodyPr/>
          <a:lstStyle/>
          <a:p>
            <a:r>
              <a:rPr lang="en-GB" dirty="0"/>
              <a:t>The event loop is a fundamental concept in JavaScript for managing asynchronous operations. </a:t>
            </a:r>
          </a:p>
          <a:p>
            <a:r>
              <a:rPr lang="en-GB" dirty="0"/>
              <a:t>It's a mechanism that allows JavaScript to handle tasks such as timers, I/O operations, and event handling in a non-blocking manner, ensuring smooth and responsive </a:t>
            </a:r>
            <a:r>
              <a:rPr lang="en-GB" dirty="0" err="1"/>
              <a:t>behavior</a:t>
            </a:r>
            <a:r>
              <a:rPr lang="en-GB" dirty="0"/>
              <a:t> in web applications.</a:t>
            </a:r>
          </a:p>
          <a:p>
            <a:pPr algn="l"/>
            <a:r>
              <a:rPr lang="en-GB" b="0" i="0" dirty="0">
                <a:solidFill>
                  <a:srgbClr val="111111"/>
                </a:solidFill>
                <a:effectLst/>
                <a:latin typeface="+mj-lt"/>
              </a:rPr>
              <a:t>following components that constitute Event Loop Architecture.</a:t>
            </a:r>
          </a:p>
          <a:p>
            <a:pPr marL="0" indent="0" algn="l">
              <a:buNone/>
            </a:pPr>
            <a:r>
              <a:rPr lang="en-GB" b="0" i="0" dirty="0">
                <a:solidFill>
                  <a:srgbClr val="111111"/>
                </a:solidFill>
                <a:effectLst/>
                <a:latin typeface="+mj-lt"/>
              </a:rPr>
              <a:t>	1 The Call Stack</a:t>
            </a:r>
          </a:p>
          <a:p>
            <a:pPr marL="0" indent="0" algn="l">
              <a:buNone/>
            </a:pPr>
            <a:r>
              <a:rPr lang="en-GB" dirty="0">
                <a:solidFill>
                  <a:srgbClr val="111111"/>
                </a:solidFill>
                <a:latin typeface="+mj-lt"/>
              </a:rPr>
              <a:t>	2 </a:t>
            </a:r>
            <a:r>
              <a:rPr lang="en-GB" b="0" i="0" dirty="0">
                <a:solidFill>
                  <a:srgbClr val="111111"/>
                </a:solidFill>
                <a:effectLst/>
                <a:latin typeface="+mj-lt"/>
              </a:rPr>
              <a:t>Web API</a:t>
            </a:r>
          </a:p>
          <a:p>
            <a:pPr marL="0" indent="0" algn="l">
              <a:buNone/>
            </a:pPr>
            <a:r>
              <a:rPr lang="en-GB" dirty="0">
                <a:solidFill>
                  <a:srgbClr val="111111"/>
                </a:solidFill>
                <a:latin typeface="+mj-lt"/>
              </a:rPr>
              <a:t>	3 </a:t>
            </a:r>
            <a:r>
              <a:rPr lang="en-GB" b="0" i="0" dirty="0">
                <a:solidFill>
                  <a:srgbClr val="111111"/>
                </a:solidFill>
                <a:effectLst/>
                <a:latin typeface="+mj-lt"/>
              </a:rPr>
              <a:t>Event Queue</a:t>
            </a:r>
          </a:p>
          <a:p>
            <a:endParaRPr lang="en-IN" dirty="0"/>
          </a:p>
        </p:txBody>
      </p:sp>
    </p:spTree>
    <p:extLst>
      <p:ext uri="{BB962C8B-B14F-4D97-AF65-F5344CB8AC3E}">
        <p14:creationId xmlns:p14="http://schemas.microsoft.com/office/powerpoint/2010/main" val="2115500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2AB8A-BC2C-5B72-BC9C-9CB1EA0D65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5FB4B-6F3B-BC6C-3A69-7F6A2D6CFB79}"/>
              </a:ext>
            </a:extLst>
          </p:cNvPr>
          <p:cNvSpPr>
            <a:spLocks noGrp="1"/>
          </p:cNvSpPr>
          <p:nvPr>
            <p:ph type="title"/>
          </p:nvPr>
        </p:nvSpPr>
        <p:spPr/>
        <p:txBody>
          <a:bodyPr/>
          <a:lstStyle/>
          <a:p>
            <a:r>
              <a:rPr lang="en-IN" dirty="0"/>
              <a:t>Call Stack</a:t>
            </a:r>
          </a:p>
        </p:txBody>
      </p:sp>
      <p:sp>
        <p:nvSpPr>
          <p:cNvPr id="3" name="Content Placeholder 2">
            <a:extLst>
              <a:ext uri="{FF2B5EF4-FFF2-40B4-BE49-F238E27FC236}">
                <a16:creationId xmlns:a16="http://schemas.microsoft.com/office/drawing/2014/main" id="{614F7268-DD03-9812-87E5-260F046F3297}"/>
              </a:ext>
            </a:extLst>
          </p:cNvPr>
          <p:cNvSpPr>
            <a:spLocks noGrp="1"/>
          </p:cNvSpPr>
          <p:nvPr>
            <p:ph idx="1"/>
          </p:nvPr>
        </p:nvSpPr>
        <p:spPr/>
        <p:txBody>
          <a:bodyPr/>
          <a:lstStyle/>
          <a:p>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Let us look at the below code sample and understand how the function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sayHello</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gets added to the Call Stack.</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DAE9A6F0-A186-34EB-A9A3-05C67B7A65FF}"/>
              </a:ext>
            </a:extLst>
          </p:cNvPr>
          <p:cNvPicPr>
            <a:picLocks noChangeAspect="1"/>
          </p:cNvPicPr>
          <p:nvPr/>
        </p:nvPicPr>
        <p:blipFill>
          <a:blip r:embed="rId2"/>
          <a:stretch>
            <a:fillRect/>
          </a:stretch>
        </p:blipFill>
        <p:spPr>
          <a:xfrm>
            <a:off x="1411705" y="3280610"/>
            <a:ext cx="7379368" cy="2574758"/>
          </a:xfrm>
          <a:prstGeom prst="rect">
            <a:avLst/>
          </a:prstGeom>
        </p:spPr>
      </p:pic>
    </p:spTree>
    <p:extLst>
      <p:ext uri="{BB962C8B-B14F-4D97-AF65-F5344CB8AC3E}">
        <p14:creationId xmlns:p14="http://schemas.microsoft.com/office/powerpoint/2010/main" val="3480420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37250-0F5C-4B92-CBD1-DB3E171CAE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30F7F-CA8F-FF96-ED24-C40CED3C7A50}"/>
              </a:ext>
            </a:extLst>
          </p:cNvPr>
          <p:cNvSpPr>
            <a:spLocks noGrp="1"/>
          </p:cNvSpPr>
          <p:nvPr>
            <p:ph type="title"/>
          </p:nvPr>
        </p:nvSpPr>
        <p:spPr/>
        <p:txBody>
          <a:bodyPr/>
          <a:lstStyle/>
          <a:p>
            <a:r>
              <a:rPr lang="en-GB" dirty="0"/>
              <a:t>Step 1 - </a:t>
            </a:r>
            <a:r>
              <a:rPr lang="en-GB" dirty="0" err="1"/>
              <a:t>sayHello</a:t>
            </a:r>
            <a:r>
              <a:rPr lang="en-GB" dirty="0"/>
              <a:t> Function gets added to the Call Stack</a:t>
            </a:r>
            <a:endParaRPr lang="en-IN" dirty="0"/>
          </a:p>
        </p:txBody>
      </p:sp>
      <p:pic>
        <p:nvPicPr>
          <p:cNvPr id="4" name="Content Placeholder 3">
            <a:extLst>
              <a:ext uri="{FF2B5EF4-FFF2-40B4-BE49-F238E27FC236}">
                <a16:creationId xmlns:a16="http://schemas.microsoft.com/office/drawing/2014/main" id="{8A986616-E214-8173-1BCB-E5FC1397F6AD}"/>
              </a:ext>
            </a:extLst>
          </p:cNvPr>
          <p:cNvPicPr>
            <a:picLocks noGrp="1" noChangeAspect="1"/>
          </p:cNvPicPr>
          <p:nvPr>
            <p:ph idx="1"/>
          </p:nvPr>
        </p:nvPicPr>
        <p:blipFill>
          <a:blip r:embed="rId2"/>
          <a:stretch>
            <a:fillRect/>
          </a:stretch>
        </p:blipFill>
        <p:spPr>
          <a:xfrm>
            <a:off x="1905000" y="1967706"/>
            <a:ext cx="8382000" cy="4067175"/>
          </a:xfrm>
          <a:prstGeom prst="rect">
            <a:avLst/>
          </a:prstGeom>
        </p:spPr>
      </p:pic>
    </p:spTree>
    <p:extLst>
      <p:ext uri="{BB962C8B-B14F-4D97-AF65-F5344CB8AC3E}">
        <p14:creationId xmlns:p14="http://schemas.microsoft.com/office/powerpoint/2010/main" val="4116168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F214-DBE8-E082-7522-5F2CF16FBA05}"/>
              </a:ext>
            </a:extLst>
          </p:cNvPr>
          <p:cNvSpPr>
            <a:spLocks noGrp="1"/>
          </p:cNvSpPr>
          <p:nvPr>
            <p:ph type="title"/>
          </p:nvPr>
        </p:nvSpPr>
        <p:spPr/>
        <p:txBody>
          <a:bodyPr>
            <a:normAutofit fontScale="90000"/>
          </a:bodyPr>
          <a:lstStyle/>
          <a:p>
            <a:br>
              <a:rPr lang="en-IN" dirty="0"/>
            </a:br>
            <a:r>
              <a:rPr lang="en-IN" dirty="0"/>
              <a:t>Browser APIs </a:t>
            </a:r>
            <a:br>
              <a:rPr lang="en-IN" dirty="0"/>
            </a:br>
            <a:endParaRPr lang="en-IN" dirty="0"/>
          </a:p>
        </p:txBody>
      </p:sp>
      <p:sp>
        <p:nvSpPr>
          <p:cNvPr id="3" name="Content Placeholder 2">
            <a:extLst>
              <a:ext uri="{FF2B5EF4-FFF2-40B4-BE49-F238E27FC236}">
                <a16:creationId xmlns:a16="http://schemas.microsoft.com/office/drawing/2014/main" id="{1D62F507-2147-683F-2E35-C9621B6958BF}"/>
              </a:ext>
            </a:extLst>
          </p:cNvPr>
          <p:cNvSpPr>
            <a:spLocks noGrp="1"/>
          </p:cNvSpPr>
          <p:nvPr>
            <p:ph idx="1"/>
          </p:nvPr>
        </p:nvSpPr>
        <p:spPr/>
        <p:txBody>
          <a:bodyPr>
            <a:normAutofit/>
          </a:bodyPr>
          <a:lstStyle/>
          <a:p>
            <a:r>
              <a:rPr lang="en-GB" sz="2400" dirty="0"/>
              <a:t>It are built into your web browser and are able to expose data from the browser and surrounding computer environment and do useful complex things with it.</a:t>
            </a:r>
          </a:p>
          <a:p>
            <a:pPr marL="0" indent="0">
              <a:buNone/>
            </a:pPr>
            <a:endParaRPr lang="en-GB" dirty="0"/>
          </a:p>
          <a:p>
            <a:pPr marL="342900" indent="-342900">
              <a:buFont typeface="+mj-lt"/>
              <a:buAutoNum type="arabicPeriod"/>
            </a:pPr>
            <a:r>
              <a:rPr lang="en-GB" sz="1800" dirty="0"/>
              <a:t>APIs for manipulating documents loaded into the browser.</a:t>
            </a:r>
          </a:p>
          <a:p>
            <a:pPr marL="342900" indent="-342900">
              <a:buFont typeface="+mj-lt"/>
              <a:buAutoNum type="arabicPeriod"/>
            </a:pPr>
            <a:r>
              <a:rPr lang="en-GB" sz="1800" dirty="0"/>
              <a:t>APIs that fetch data from the server to update small sections of a webpage </a:t>
            </a:r>
          </a:p>
          <a:p>
            <a:pPr marL="342900" indent="-342900">
              <a:buFont typeface="+mj-lt"/>
              <a:buAutoNum type="arabicPeriod"/>
            </a:pPr>
            <a:r>
              <a:rPr lang="en-GB" sz="1800" dirty="0"/>
              <a:t>APIs for drawing and manipulating graphics are widely supported in browsers</a:t>
            </a:r>
          </a:p>
          <a:p>
            <a:pPr marL="342900" indent="-342900">
              <a:buFont typeface="+mj-lt"/>
              <a:buAutoNum type="arabicPeriod"/>
            </a:pPr>
            <a:r>
              <a:rPr lang="en-GB" sz="1800" dirty="0"/>
              <a:t>Audio and Video APIs</a:t>
            </a:r>
          </a:p>
          <a:p>
            <a:pPr marL="342900" indent="-342900">
              <a:buFont typeface="+mj-lt"/>
              <a:buAutoNum type="arabicPeriod"/>
            </a:pPr>
            <a:r>
              <a:rPr lang="en-GB" sz="1800" dirty="0"/>
              <a:t>Device APIs enable you to interact with device hardware</a:t>
            </a:r>
          </a:p>
          <a:p>
            <a:pPr marL="342900" indent="-342900">
              <a:buFont typeface="+mj-lt"/>
              <a:buAutoNum type="arabicPeriod"/>
            </a:pPr>
            <a:r>
              <a:rPr lang="en-GB" sz="1800" dirty="0"/>
              <a:t>Client-side storage APIs enable you to store data on the client-side</a:t>
            </a:r>
          </a:p>
        </p:txBody>
      </p:sp>
    </p:spTree>
    <p:extLst>
      <p:ext uri="{BB962C8B-B14F-4D97-AF65-F5344CB8AC3E}">
        <p14:creationId xmlns:p14="http://schemas.microsoft.com/office/powerpoint/2010/main" val="2867151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510AA-7E71-F75B-900B-9B3E57881788}"/>
              </a:ext>
            </a:extLst>
          </p:cNvPr>
          <p:cNvSpPr>
            <a:spLocks noGrp="1"/>
          </p:cNvSpPr>
          <p:nvPr>
            <p:ph type="title"/>
          </p:nvPr>
        </p:nvSpPr>
        <p:spPr/>
        <p:txBody>
          <a:bodyPr/>
          <a:lstStyle/>
          <a:p>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Step 2 &amp; 3 - Function returns a value &amp; gets popped from the Call Stack</a:t>
            </a:r>
            <a:endParaRPr lang="en-IN" dirty="0"/>
          </a:p>
        </p:txBody>
      </p:sp>
      <p:sp>
        <p:nvSpPr>
          <p:cNvPr id="3" name="Content Placeholder 2">
            <a:extLst>
              <a:ext uri="{FF2B5EF4-FFF2-40B4-BE49-F238E27FC236}">
                <a16:creationId xmlns:a16="http://schemas.microsoft.com/office/drawing/2014/main" id="{B9E5F87F-1CC1-A6A6-ECD4-6D36215DF839}"/>
              </a:ext>
            </a:extLst>
          </p:cNvPr>
          <p:cNvSpPr>
            <a:spLocks noGrp="1"/>
          </p:cNvSpPr>
          <p:nvPr>
            <p:ph idx="1"/>
          </p:nvPr>
        </p:nvSpPr>
        <p:spPr/>
        <p:txBody>
          <a:bodyPr/>
          <a:lstStyle/>
          <a:p>
            <a:r>
              <a:rPr lang="en-GB" dirty="0"/>
              <a:t>Once the function returns a value, the output 'Hello from </a:t>
            </a:r>
            <a:r>
              <a:rPr lang="en-GB" dirty="0" err="1"/>
              <a:t>Skay</a:t>
            </a:r>
            <a:r>
              <a:rPr lang="en-GB" dirty="0"/>
              <a:t>' gets displayed on the console. As soon as the function returns, almost immediately, the function is also popped off from the call stack.</a:t>
            </a:r>
            <a:endParaRPr lang="en-IN" dirty="0"/>
          </a:p>
        </p:txBody>
      </p:sp>
    </p:spTree>
    <p:extLst>
      <p:ext uri="{BB962C8B-B14F-4D97-AF65-F5344CB8AC3E}">
        <p14:creationId xmlns:p14="http://schemas.microsoft.com/office/powerpoint/2010/main" val="2725558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9A856AA-E76C-4785-36EB-BD18DDD951DC}"/>
              </a:ext>
            </a:extLst>
          </p:cNvPr>
          <p:cNvPicPr>
            <a:picLocks noGrp="1" noChangeAspect="1"/>
          </p:cNvPicPr>
          <p:nvPr>
            <p:ph idx="4294967295"/>
          </p:nvPr>
        </p:nvPicPr>
        <p:blipFill>
          <a:blip r:embed="rId2"/>
          <a:stretch>
            <a:fillRect/>
          </a:stretch>
        </p:blipFill>
        <p:spPr>
          <a:xfrm>
            <a:off x="1620253" y="188912"/>
            <a:ext cx="6978650" cy="6480175"/>
          </a:xfrm>
          <a:prstGeom prst="rect">
            <a:avLst/>
          </a:prstGeom>
        </p:spPr>
      </p:pic>
    </p:spTree>
    <p:extLst>
      <p:ext uri="{BB962C8B-B14F-4D97-AF65-F5344CB8AC3E}">
        <p14:creationId xmlns:p14="http://schemas.microsoft.com/office/powerpoint/2010/main" val="3827814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7EF3FF-833B-97FA-FFBF-E80CA1E5774A}"/>
              </a:ext>
            </a:extLst>
          </p:cNvPr>
          <p:cNvPicPr>
            <a:picLocks noGrp="1" noChangeAspect="1"/>
          </p:cNvPicPr>
          <p:nvPr>
            <p:ph idx="4294967295"/>
          </p:nvPr>
        </p:nvPicPr>
        <p:blipFill>
          <a:blip r:embed="rId2"/>
          <a:stretch>
            <a:fillRect/>
          </a:stretch>
        </p:blipFill>
        <p:spPr>
          <a:xfrm>
            <a:off x="866272" y="485274"/>
            <a:ext cx="10138611" cy="5887452"/>
          </a:xfrm>
        </p:spPr>
      </p:pic>
    </p:spTree>
    <p:extLst>
      <p:ext uri="{BB962C8B-B14F-4D97-AF65-F5344CB8AC3E}">
        <p14:creationId xmlns:p14="http://schemas.microsoft.com/office/powerpoint/2010/main" val="1935005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5EF11B5-C091-6A9C-2E6D-5B128A5AB299}"/>
              </a:ext>
            </a:extLst>
          </p:cNvPr>
          <p:cNvPicPr>
            <a:picLocks noGrp="1" noChangeAspect="1"/>
          </p:cNvPicPr>
          <p:nvPr>
            <p:ph idx="4294967295"/>
          </p:nvPr>
        </p:nvPicPr>
        <p:blipFill>
          <a:blip r:embed="rId2"/>
          <a:stretch>
            <a:fillRect/>
          </a:stretch>
        </p:blipFill>
        <p:spPr>
          <a:xfrm>
            <a:off x="1764631" y="529390"/>
            <a:ext cx="7267073" cy="6095999"/>
          </a:xfrm>
          <a:prstGeom prst="rect">
            <a:avLst/>
          </a:prstGeom>
        </p:spPr>
      </p:pic>
    </p:spTree>
    <p:extLst>
      <p:ext uri="{BB962C8B-B14F-4D97-AF65-F5344CB8AC3E}">
        <p14:creationId xmlns:p14="http://schemas.microsoft.com/office/powerpoint/2010/main" val="787029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E7EC-4B4A-AF12-F894-C1ABFC1A5B0E}"/>
              </a:ext>
            </a:extLst>
          </p:cNvPr>
          <p:cNvSpPr>
            <a:spLocks noGrp="1"/>
          </p:cNvSpPr>
          <p:nvPr>
            <p:ph type="title"/>
          </p:nvPr>
        </p:nvSpPr>
        <p:spPr/>
        <p:txBody>
          <a:bodyPr/>
          <a:lstStyle/>
          <a:p>
            <a:r>
              <a:rPr lang="en-IN" dirty="0"/>
              <a:t>Web API</a:t>
            </a:r>
          </a:p>
        </p:txBody>
      </p:sp>
      <p:sp>
        <p:nvSpPr>
          <p:cNvPr id="3" name="Content Placeholder 2">
            <a:extLst>
              <a:ext uri="{FF2B5EF4-FFF2-40B4-BE49-F238E27FC236}">
                <a16:creationId xmlns:a16="http://schemas.microsoft.com/office/drawing/2014/main" id="{77351C04-A5EB-AD1B-05CA-A209C42FC8EB}"/>
              </a:ext>
            </a:extLst>
          </p:cNvPr>
          <p:cNvSpPr>
            <a:spLocks noGrp="1"/>
          </p:cNvSpPr>
          <p:nvPr>
            <p:ph idx="1"/>
          </p:nvPr>
        </p:nvSpPr>
        <p:spPr/>
        <p:txBody>
          <a:bodyPr/>
          <a:lstStyle/>
          <a:p>
            <a:r>
              <a:rPr lang="en-GB" dirty="0"/>
              <a:t>Web APIs are built into your web browser and they are able to process data from the browser to do complex useful things. The main thing to understand is that, they are not a part of the JavaScript language, but, they are built on top of the core JS language and provide much more capabilities such as Geolocation, </a:t>
            </a:r>
            <a:r>
              <a:rPr lang="en-GB" dirty="0" err="1"/>
              <a:t>localstorage</a:t>
            </a:r>
            <a:r>
              <a:rPr lang="en-GB" dirty="0"/>
              <a:t>, etc.</a:t>
            </a:r>
            <a:endParaRPr lang="en-IN" dirty="0"/>
          </a:p>
        </p:txBody>
      </p:sp>
    </p:spTree>
    <p:extLst>
      <p:ext uri="{BB962C8B-B14F-4D97-AF65-F5344CB8AC3E}">
        <p14:creationId xmlns:p14="http://schemas.microsoft.com/office/powerpoint/2010/main" val="4269979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4B87FB-5EE3-15AA-5798-3C39DD0E3517}"/>
              </a:ext>
            </a:extLst>
          </p:cNvPr>
          <p:cNvPicPr>
            <a:picLocks noChangeAspect="1"/>
          </p:cNvPicPr>
          <p:nvPr/>
        </p:nvPicPr>
        <p:blipFill>
          <a:blip r:embed="rId2"/>
          <a:stretch>
            <a:fillRect/>
          </a:stretch>
        </p:blipFill>
        <p:spPr>
          <a:xfrm>
            <a:off x="0" y="68932"/>
            <a:ext cx="12192000" cy="6720135"/>
          </a:xfrm>
          <a:prstGeom prst="rect">
            <a:avLst/>
          </a:prstGeom>
        </p:spPr>
      </p:pic>
    </p:spTree>
    <p:extLst>
      <p:ext uri="{BB962C8B-B14F-4D97-AF65-F5344CB8AC3E}">
        <p14:creationId xmlns:p14="http://schemas.microsoft.com/office/powerpoint/2010/main" val="103311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54C3-6DF7-1FC2-05B1-B485B4D91070}"/>
              </a:ext>
            </a:extLst>
          </p:cNvPr>
          <p:cNvSpPr>
            <a:spLocks noGrp="1"/>
          </p:cNvSpPr>
          <p:nvPr>
            <p:ph type="title"/>
          </p:nvPr>
        </p:nvSpPr>
        <p:spPr/>
        <p:txBody>
          <a:bodyPr/>
          <a:lstStyle/>
          <a:p>
            <a:r>
              <a:rPr lang="en-IN" dirty="0"/>
              <a:t>Event Queue</a:t>
            </a:r>
          </a:p>
        </p:txBody>
      </p:sp>
      <p:sp>
        <p:nvSpPr>
          <p:cNvPr id="3" name="Content Placeholder 2">
            <a:extLst>
              <a:ext uri="{FF2B5EF4-FFF2-40B4-BE49-F238E27FC236}">
                <a16:creationId xmlns:a16="http://schemas.microsoft.com/office/drawing/2014/main" id="{57931A8B-BFF4-E182-4276-6AA9D352CBD0}"/>
              </a:ext>
            </a:extLst>
          </p:cNvPr>
          <p:cNvSpPr>
            <a:spLocks noGrp="1"/>
          </p:cNvSpPr>
          <p:nvPr>
            <p:ph idx="1"/>
          </p:nvPr>
        </p:nvSpPr>
        <p:spPr/>
        <p:txBody>
          <a:bodyPr/>
          <a:lstStyle/>
          <a:p>
            <a:r>
              <a:rPr lang="en-GB" dirty="0"/>
              <a:t>Event Queue is a data structure similar to Stack, which holds the data temporarily and the important thing to note is that the data added first is processed first. In other words, it follows the FIFO -&gt; 'First in First out' principle.</a:t>
            </a:r>
            <a:endParaRPr lang="en-IN" dirty="0"/>
          </a:p>
        </p:txBody>
      </p:sp>
    </p:spTree>
    <p:extLst>
      <p:ext uri="{BB962C8B-B14F-4D97-AF65-F5344CB8AC3E}">
        <p14:creationId xmlns:p14="http://schemas.microsoft.com/office/powerpoint/2010/main" val="3132677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3693FB-1DC7-4083-73D5-E145B322C9F0}"/>
              </a:ext>
            </a:extLst>
          </p:cNvPr>
          <p:cNvPicPr>
            <a:picLocks noChangeAspect="1"/>
          </p:cNvPicPr>
          <p:nvPr/>
        </p:nvPicPr>
        <p:blipFill>
          <a:blip r:embed="rId2"/>
          <a:stretch>
            <a:fillRect/>
          </a:stretch>
        </p:blipFill>
        <p:spPr>
          <a:xfrm>
            <a:off x="1779012" y="0"/>
            <a:ext cx="8633976" cy="6858000"/>
          </a:xfrm>
          <a:prstGeom prst="rect">
            <a:avLst/>
          </a:prstGeom>
        </p:spPr>
      </p:pic>
    </p:spTree>
    <p:extLst>
      <p:ext uri="{BB962C8B-B14F-4D97-AF65-F5344CB8AC3E}">
        <p14:creationId xmlns:p14="http://schemas.microsoft.com/office/powerpoint/2010/main" val="2287198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184D5-F8BF-D399-1852-7D7E26E5E418}"/>
              </a:ext>
            </a:extLst>
          </p:cNvPr>
          <p:cNvSpPr>
            <a:spLocks noGrp="1"/>
          </p:cNvSpPr>
          <p:nvPr>
            <p:ph type="title"/>
          </p:nvPr>
        </p:nvSpPr>
        <p:spPr/>
        <p:txBody>
          <a:bodyPr/>
          <a:lstStyle/>
          <a:p>
            <a:r>
              <a:rPr lang="en-IN" dirty="0"/>
              <a:t>Event Loop</a:t>
            </a:r>
          </a:p>
        </p:txBody>
      </p:sp>
      <p:sp>
        <p:nvSpPr>
          <p:cNvPr id="3" name="Content Placeholder 2">
            <a:extLst>
              <a:ext uri="{FF2B5EF4-FFF2-40B4-BE49-F238E27FC236}">
                <a16:creationId xmlns:a16="http://schemas.microsoft.com/office/drawing/2014/main" id="{EA361AFD-1B17-949C-7507-7490474E351F}"/>
              </a:ext>
            </a:extLst>
          </p:cNvPr>
          <p:cNvSpPr>
            <a:spLocks noGrp="1"/>
          </p:cNvSpPr>
          <p:nvPr>
            <p:ph idx="1"/>
          </p:nvPr>
        </p:nvSpPr>
        <p:spPr/>
        <p:txBody>
          <a:bodyPr/>
          <a:lstStyle/>
          <a:p>
            <a:r>
              <a:rPr lang="en-GB" dirty="0"/>
              <a:t>Finally, the 'Event Loop' we've been waiting for. The function of Event Loop can simply be explained as connecting the Event Queue to the Call Stack.</a:t>
            </a:r>
            <a:endParaRPr lang="en-IN" dirty="0"/>
          </a:p>
        </p:txBody>
      </p:sp>
    </p:spTree>
    <p:extLst>
      <p:ext uri="{BB962C8B-B14F-4D97-AF65-F5344CB8AC3E}">
        <p14:creationId xmlns:p14="http://schemas.microsoft.com/office/powerpoint/2010/main" val="429590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7B2A3-F22B-D7F9-EA3B-CB8DE21A6FBB}"/>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6A630BB0-2763-A0FD-A149-DDB9E19445B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941095" y="1071647"/>
            <a:ext cx="620712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795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2E4F8-E658-0FF1-50B7-D07A48B02B27}"/>
              </a:ext>
            </a:extLst>
          </p:cNvPr>
          <p:cNvSpPr>
            <a:spLocks noGrp="1"/>
          </p:cNvSpPr>
          <p:nvPr>
            <p:ph type="title"/>
          </p:nvPr>
        </p:nvSpPr>
        <p:spPr/>
        <p:txBody>
          <a:bodyPr/>
          <a:lstStyle/>
          <a:p>
            <a:r>
              <a:rPr lang="en-IN" dirty="0"/>
              <a:t>Third-party APIs </a:t>
            </a:r>
          </a:p>
        </p:txBody>
      </p:sp>
      <p:sp>
        <p:nvSpPr>
          <p:cNvPr id="3" name="Content Placeholder 2">
            <a:extLst>
              <a:ext uri="{FF2B5EF4-FFF2-40B4-BE49-F238E27FC236}">
                <a16:creationId xmlns:a16="http://schemas.microsoft.com/office/drawing/2014/main" id="{F60433D7-CD77-6A4D-F2B8-1776031EF585}"/>
              </a:ext>
            </a:extLst>
          </p:cNvPr>
          <p:cNvSpPr>
            <a:spLocks noGrp="1"/>
          </p:cNvSpPr>
          <p:nvPr>
            <p:ph idx="1"/>
          </p:nvPr>
        </p:nvSpPr>
        <p:spPr/>
        <p:txBody>
          <a:bodyPr/>
          <a:lstStyle/>
          <a:p>
            <a:r>
              <a:rPr lang="en-GB" sz="2400" dirty="0"/>
              <a:t>Third-party APIs are not built into the browser by default, and you generally have to retrieve their code and information from somewhere on the Web. </a:t>
            </a:r>
          </a:p>
          <a:p>
            <a:r>
              <a:rPr lang="en-GB" sz="2400" dirty="0"/>
              <a:t>For example, the Twitter API allows you to do things like displaying your latest tweets on your website. </a:t>
            </a:r>
          </a:p>
          <a:p>
            <a:r>
              <a:rPr lang="en-GB" sz="2400" dirty="0"/>
              <a:t>It provides a special set of constructs you can use to query the Twitter service and return specific information</a:t>
            </a:r>
          </a:p>
          <a:p>
            <a:endParaRPr lang="en-IN" dirty="0"/>
          </a:p>
        </p:txBody>
      </p:sp>
    </p:spTree>
    <p:extLst>
      <p:ext uri="{BB962C8B-B14F-4D97-AF65-F5344CB8AC3E}">
        <p14:creationId xmlns:p14="http://schemas.microsoft.com/office/powerpoint/2010/main" val="950596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AEE4-0B37-B4C0-BAC4-F586B4A904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8E0FDB-B4A7-72DC-D95B-E65FFCEF5E36}"/>
              </a:ext>
            </a:extLst>
          </p:cNvPr>
          <p:cNvSpPr>
            <a:spLocks noGrp="1"/>
          </p:cNvSpPr>
          <p:nvPr>
            <p:ph idx="1"/>
          </p:nvPr>
        </p:nvSpPr>
        <p:spPr/>
        <p:txBody>
          <a:bodyPr/>
          <a:lstStyle/>
          <a:p>
            <a:r>
              <a:rPr lang="en-GB" dirty="0"/>
              <a:t>Event Loop does the following:</a:t>
            </a:r>
          </a:p>
          <a:p>
            <a:endParaRPr lang="en-GB" dirty="0"/>
          </a:p>
          <a:p>
            <a:r>
              <a:rPr lang="en-GB" dirty="0"/>
              <a:t>Checks if the Call Stack is empty, i.e., if all the functions have completed their execution and they have been popped off the Call Stack.</a:t>
            </a:r>
          </a:p>
          <a:p>
            <a:r>
              <a:rPr lang="en-GB" dirty="0"/>
              <a:t>Once the Call Stack is empty, it moves the first item from the Event Queue to the Call Stack.</a:t>
            </a:r>
            <a:endParaRPr lang="en-IN" dirty="0"/>
          </a:p>
        </p:txBody>
      </p:sp>
    </p:spTree>
    <p:extLst>
      <p:ext uri="{BB962C8B-B14F-4D97-AF65-F5344CB8AC3E}">
        <p14:creationId xmlns:p14="http://schemas.microsoft.com/office/powerpoint/2010/main" val="3397149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73C8-87A6-97FA-ABC4-A4D4BE8D318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A8A4161-BDDD-D225-2B37-6FC516D14DB0}"/>
              </a:ext>
            </a:extLst>
          </p:cNvPr>
          <p:cNvPicPr>
            <a:picLocks noGrp="1" noChangeAspect="1"/>
          </p:cNvPicPr>
          <p:nvPr>
            <p:ph idx="1"/>
          </p:nvPr>
        </p:nvPicPr>
        <p:blipFill>
          <a:blip r:embed="rId2"/>
          <a:stretch>
            <a:fillRect/>
          </a:stretch>
        </p:blipFill>
        <p:spPr>
          <a:xfrm>
            <a:off x="3455775" y="1825625"/>
            <a:ext cx="5280449" cy="4351338"/>
          </a:xfrm>
          <a:prstGeom prst="rect">
            <a:avLst/>
          </a:prstGeom>
        </p:spPr>
      </p:pic>
    </p:spTree>
    <p:extLst>
      <p:ext uri="{BB962C8B-B14F-4D97-AF65-F5344CB8AC3E}">
        <p14:creationId xmlns:p14="http://schemas.microsoft.com/office/powerpoint/2010/main" val="3559430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1DF11-3EBC-FBCC-38D1-9E86DDD25736}"/>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4DD2CED-2236-0CC2-2EEF-1839C3E4FC7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821635" y="477078"/>
            <a:ext cx="9303025" cy="5936973"/>
          </a:xfrm>
          <a:prstGeom prst="rect">
            <a:avLst/>
          </a:prstGeom>
          <a:noFill/>
        </p:spPr>
      </p:pic>
    </p:spTree>
    <p:extLst>
      <p:ext uri="{BB962C8B-B14F-4D97-AF65-F5344CB8AC3E}">
        <p14:creationId xmlns:p14="http://schemas.microsoft.com/office/powerpoint/2010/main" val="3325452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493-2458-A863-735F-8DB9E7075C8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BA81F19-455D-E46D-71C8-B2AD2BB2B2C1}"/>
              </a:ext>
            </a:extLst>
          </p:cNvPr>
          <p:cNvPicPr>
            <a:picLocks noGrp="1" noChangeAspect="1"/>
          </p:cNvPicPr>
          <p:nvPr>
            <p:ph idx="1"/>
          </p:nvPr>
        </p:nvPicPr>
        <p:blipFill>
          <a:blip r:embed="rId2"/>
          <a:stretch>
            <a:fillRect/>
          </a:stretch>
        </p:blipFill>
        <p:spPr>
          <a:xfrm>
            <a:off x="705874" y="438912"/>
            <a:ext cx="10573681" cy="5586984"/>
          </a:xfrm>
          <a:prstGeom prst="rect">
            <a:avLst/>
          </a:prstGeom>
        </p:spPr>
      </p:pic>
    </p:spTree>
    <p:extLst>
      <p:ext uri="{BB962C8B-B14F-4D97-AF65-F5344CB8AC3E}">
        <p14:creationId xmlns:p14="http://schemas.microsoft.com/office/powerpoint/2010/main" val="19232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71A4-7BE2-ED45-FAF6-0CF5FDE83427}"/>
              </a:ext>
            </a:extLst>
          </p:cNvPr>
          <p:cNvSpPr>
            <a:spLocks noGrp="1"/>
          </p:cNvSpPr>
          <p:nvPr>
            <p:ph type="title"/>
          </p:nvPr>
        </p:nvSpPr>
        <p:spPr/>
        <p:txBody>
          <a:bodyPr/>
          <a:lstStyle/>
          <a:p>
            <a:r>
              <a:rPr lang="en-IN" dirty="0"/>
              <a:t>Third-party APIs </a:t>
            </a:r>
          </a:p>
        </p:txBody>
      </p:sp>
      <p:sp>
        <p:nvSpPr>
          <p:cNvPr id="3" name="Content Placeholder 2">
            <a:extLst>
              <a:ext uri="{FF2B5EF4-FFF2-40B4-BE49-F238E27FC236}">
                <a16:creationId xmlns:a16="http://schemas.microsoft.com/office/drawing/2014/main" id="{B7D5B0C9-0D48-A53C-3FEE-D5CC0AEAA4D2}"/>
              </a:ext>
            </a:extLst>
          </p:cNvPr>
          <p:cNvSpPr>
            <a:spLocks noGrp="1"/>
          </p:cNvSpPr>
          <p:nvPr>
            <p:ph idx="1"/>
          </p:nvPr>
        </p:nvSpPr>
        <p:spPr/>
        <p:txBody>
          <a:bodyPr>
            <a:normAutofit/>
          </a:bodyPr>
          <a:lstStyle/>
          <a:p>
            <a:r>
              <a:rPr lang="en-IN" sz="2400" b="1" dirty="0"/>
              <a:t> Twitter API - </a:t>
            </a:r>
            <a:r>
              <a:rPr lang="en-GB" sz="2400" dirty="0"/>
              <a:t>which allows you to do things like displaying your latest tweets on your website.</a:t>
            </a:r>
            <a:endParaRPr lang="en-IN" sz="2400" dirty="0"/>
          </a:p>
          <a:p>
            <a:r>
              <a:rPr lang="en-IN" sz="2400" b="1" dirty="0"/>
              <a:t>Map APIs - </a:t>
            </a:r>
            <a:r>
              <a:rPr lang="en-GB" sz="2400" dirty="0"/>
              <a:t>which allow you to do all sorts of things with maps on your web pages.</a:t>
            </a:r>
            <a:endParaRPr lang="en-IN" sz="2400" dirty="0"/>
          </a:p>
          <a:p>
            <a:r>
              <a:rPr lang="en-IN" sz="2400" dirty="0"/>
              <a:t> </a:t>
            </a:r>
            <a:r>
              <a:rPr lang="en-IN" sz="2400" b="1" dirty="0"/>
              <a:t>Telegram APIs -  </a:t>
            </a:r>
            <a:r>
              <a:rPr lang="en-GB" sz="2400" dirty="0"/>
              <a:t>which allows you to embed content from Telegram channels on your website, in addition to providing support for bots.</a:t>
            </a:r>
            <a:endParaRPr lang="en-IN" sz="2400" dirty="0"/>
          </a:p>
          <a:p>
            <a:r>
              <a:rPr lang="en-IN" sz="2400" dirty="0"/>
              <a:t> </a:t>
            </a:r>
            <a:r>
              <a:rPr lang="en-IN" sz="2400" b="1" dirty="0"/>
              <a:t>YouTube API </a:t>
            </a:r>
            <a:r>
              <a:rPr lang="en-IN" sz="2400" dirty="0"/>
              <a:t>- </a:t>
            </a:r>
            <a:r>
              <a:rPr lang="en-GB" sz="2400" dirty="0"/>
              <a:t>which allows you to embed YouTube videos on your site, search YouTube, build playlists, and more.</a:t>
            </a:r>
            <a:endParaRPr lang="en-IN" sz="2400" dirty="0"/>
          </a:p>
        </p:txBody>
      </p:sp>
    </p:spTree>
    <p:extLst>
      <p:ext uri="{BB962C8B-B14F-4D97-AF65-F5344CB8AC3E}">
        <p14:creationId xmlns:p14="http://schemas.microsoft.com/office/powerpoint/2010/main" val="239205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2989-A426-B38C-A617-839B3A5DB28E}"/>
              </a:ext>
            </a:extLst>
          </p:cNvPr>
          <p:cNvSpPr>
            <a:spLocks noGrp="1"/>
          </p:cNvSpPr>
          <p:nvPr>
            <p:ph type="title"/>
          </p:nvPr>
        </p:nvSpPr>
        <p:spPr/>
        <p:txBody>
          <a:bodyPr/>
          <a:lstStyle/>
          <a:p>
            <a:r>
              <a:rPr lang="en-IN" dirty="0"/>
              <a:t>Benefits Of Using API</a:t>
            </a:r>
          </a:p>
        </p:txBody>
      </p:sp>
      <p:sp>
        <p:nvSpPr>
          <p:cNvPr id="3" name="Content Placeholder 2">
            <a:extLst>
              <a:ext uri="{FF2B5EF4-FFF2-40B4-BE49-F238E27FC236}">
                <a16:creationId xmlns:a16="http://schemas.microsoft.com/office/drawing/2014/main" id="{7780C53C-456F-54E1-98D2-D2995265DD32}"/>
              </a:ext>
            </a:extLst>
          </p:cNvPr>
          <p:cNvSpPr>
            <a:spLocks noGrp="1"/>
          </p:cNvSpPr>
          <p:nvPr>
            <p:ph idx="1"/>
          </p:nvPr>
        </p:nvSpPr>
        <p:spPr/>
        <p:txBody>
          <a:bodyPr/>
          <a:lstStyle/>
          <a:p>
            <a:r>
              <a:rPr lang="en-GB" sz="2400" dirty="0"/>
              <a:t>APIs needed to make the connection between application functions to handle the data from predefined processes</a:t>
            </a:r>
          </a:p>
          <a:p>
            <a:r>
              <a:rPr lang="en-GB" sz="2400" b="1" dirty="0"/>
              <a:t>Easy of Integration: </a:t>
            </a:r>
            <a:r>
              <a:rPr lang="en-GB" sz="2400" dirty="0"/>
              <a:t>APIs can be embedded with any type of software application, so it can be easily integrate with the applications and functions between different websites</a:t>
            </a:r>
          </a:p>
          <a:p>
            <a:endParaRPr lang="en-IN" dirty="0"/>
          </a:p>
        </p:txBody>
      </p:sp>
    </p:spTree>
    <p:extLst>
      <p:ext uri="{BB962C8B-B14F-4D97-AF65-F5344CB8AC3E}">
        <p14:creationId xmlns:p14="http://schemas.microsoft.com/office/powerpoint/2010/main" val="3147511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7957-A2F7-5ED2-3DF7-95D369C1EB8B}"/>
              </a:ext>
            </a:extLst>
          </p:cNvPr>
          <p:cNvSpPr>
            <a:spLocks noGrp="1"/>
          </p:cNvSpPr>
          <p:nvPr>
            <p:ph type="title"/>
          </p:nvPr>
        </p:nvSpPr>
        <p:spPr/>
        <p:txBody>
          <a:bodyPr/>
          <a:lstStyle/>
          <a:p>
            <a:r>
              <a:rPr lang="en-GB" dirty="0"/>
              <a:t>Working with APIs in JavaScript</a:t>
            </a:r>
            <a:endParaRPr lang="en-IN" dirty="0"/>
          </a:p>
        </p:txBody>
      </p:sp>
      <p:sp>
        <p:nvSpPr>
          <p:cNvPr id="3" name="Content Placeholder 2">
            <a:extLst>
              <a:ext uri="{FF2B5EF4-FFF2-40B4-BE49-F238E27FC236}">
                <a16:creationId xmlns:a16="http://schemas.microsoft.com/office/drawing/2014/main" id="{EAE23C6A-4B13-A248-F7AF-28288766C67D}"/>
              </a:ext>
            </a:extLst>
          </p:cNvPr>
          <p:cNvSpPr>
            <a:spLocks noGrp="1"/>
          </p:cNvSpPr>
          <p:nvPr>
            <p:ph idx="1"/>
          </p:nvPr>
        </p:nvSpPr>
        <p:spPr/>
        <p:txBody>
          <a:bodyPr/>
          <a:lstStyle/>
          <a:p>
            <a:r>
              <a:rPr lang="en-GB" dirty="0"/>
              <a:t>An API is simply a medium to fetch or send data between interfaces.</a:t>
            </a:r>
          </a:p>
          <a:p>
            <a:r>
              <a:rPr lang="en-GB" dirty="0"/>
              <a:t>Some real-time data fetched from the server or maybe even allows you to modify or add data to some other endpoint. This is made possible by the API or the Application Programming Interface</a:t>
            </a:r>
            <a:endParaRPr lang="en-IN" dirty="0"/>
          </a:p>
        </p:txBody>
      </p:sp>
    </p:spTree>
    <p:extLst>
      <p:ext uri="{BB962C8B-B14F-4D97-AF65-F5344CB8AC3E}">
        <p14:creationId xmlns:p14="http://schemas.microsoft.com/office/powerpoint/2010/main" val="58550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Inset">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phClr">
                <a:shade val="3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988</TotalTime>
  <Words>1837</Words>
  <Application>Microsoft Office PowerPoint</Application>
  <PresentationFormat>Widescreen</PresentationFormat>
  <Paragraphs>134</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Symbol</vt:lpstr>
      <vt:lpstr>Times New Roman</vt:lpstr>
      <vt:lpstr>Office Theme</vt:lpstr>
      <vt:lpstr>API</vt:lpstr>
      <vt:lpstr>API  - Application Programming Interface</vt:lpstr>
      <vt:lpstr>APIs in client-side JavaScript</vt:lpstr>
      <vt:lpstr> Browser APIs  </vt:lpstr>
      <vt:lpstr>Third-party APIs </vt:lpstr>
      <vt:lpstr>PowerPoint Presentation</vt:lpstr>
      <vt:lpstr>Third-party APIs </vt:lpstr>
      <vt:lpstr>Benefits Of Using API</vt:lpstr>
      <vt:lpstr>Working with APIs in JavaScript</vt:lpstr>
      <vt:lpstr>PowerPoint Presentation</vt:lpstr>
      <vt:lpstr>PowerPoint Presentation</vt:lpstr>
      <vt:lpstr>PowerPoint Presentation</vt:lpstr>
      <vt:lpstr>Synchronous Web Communication</vt:lpstr>
      <vt:lpstr>Synchronous Web Communication</vt:lpstr>
      <vt:lpstr>Asynchronous Web Communication</vt:lpstr>
      <vt:lpstr>Asynchronous Web Communication</vt:lpstr>
      <vt:lpstr>PowerPoint Presentation</vt:lpstr>
      <vt:lpstr>PowerPoint Presentation</vt:lpstr>
      <vt:lpstr>Callback Functions </vt:lpstr>
      <vt:lpstr>             AJAX </vt:lpstr>
      <vt:lpstr>AJAX</vt:lpstr>
      <vt:lpstr>PowerPoint Presentation</vt:lpstr>
      <vt:lpstr>Memory Management in JavaScript </vt:lpstr>
      <vt:lpstr>Memory life cycle in JavaScript</vt:lpstr>
      <vt:lpstr>How does JavaScript store variables?</vt:lpstr>
      <vt:lpstr>PowerPoint Presentation</vt:lpstr>
      <vt:lpstr>Stack</vt:lpstr>
      <vt:lpstr>PowerPoint Presentation</vt:lpstr>
      <vt:lpstr>PowerPoint Presentation</vt:lpstr>
      <vt:lpstr>Heap</vt:lpstr>
      <vt:lpstr>Values and references</vt:lpstr>
      <vt:lpstr>PowerPoint Presentation</vt:lpstr>
      <vt:lpstr>Stack Overflow</vt:lpstr>
      <vt:lpstr>Garbage Collection</vt:lpstr>
      <vt:lpstr>Memory Leaks</vt:lpstr>
      <vt:lpstr>Call Stack</vt:lpstr>
      <vt:lpstr>What is Event Loop in JavaScript?</vt:lpstr>
      <vt:lpstr>Call Stack</vt:lpstr>
      <vt:lpstr>Step 1 - sayHello Function gets added to the Call Stack</vt:lpstr>
      <vt:lpstr>Step 2 &amp; 3 - Function returns a value &amp; gets popped from the Call Stack</vt:lpstr>
      <vt:lpstr>PowerPoint Presentation</vt:lpstr>
      <vt:lpstr>PowerPoint Presentation</vt:lpstr>
      <vt:lpstr>PowerPoint Presentation</vt:lpstr>
      <vt:lpstr>Web API</vt:lpstr>
      <vt:lpstr>PowerPoint Presentation</vt:lpstr>
      <vt:lpstr>Event Queue</vt:lpstr>
      <vt:lpstr>PowerPoint Presentation</vt:lpstr>
      <vt:lpstr>Event Loop</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dc:title>
  <dc:creator>Luminar Technolab</dc:creator>
  <cp:lastModifiedBy>Luminar Technolab</cp:lastModifiedBy>
  <cp:revision>2</cp:revision>
  <dcterms:created xsi:type="dcterms:W3CDTF">2024-02-07T04:25:46Z</dcterms:created>
  <dcterms:modified xsi:type="dcterms:W3CDTF">2024-02-12T04:03:24Z</dcterms:modified>
</cp:coreProperties>
</file>